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121"/>
  </p:notesMasterIdLst>
  <p:handoutMasterIdLst>
    <p:handoutMasterId r:id="rId122"/>
  </p:handoutMasterIdLst>
  <p:sldIdLst>
    <p:sldId id="345" r:id="rId2"/>
    <p:sldId id="330" r:id="rId3"/>
    <p:sldId id="357" r:id="rId4"/>
    <p:sldId id="370" r:id="rId5"/>
    <p:sldId id="375" r:id="rId6"/>
    <p:sldId id="371" r:id="rId7"/>
    <p:sldId id="362" r:id="rId8"/>
    <p:sldId id="376" r:id="rId9"/>
    <p:sldId id="266" r:id="rId10"/>
    <p:sldId id="358" r:id="rId11"/>
    <p:sldId id="359" r:id="rId12"/>
    <p:sldId id="360" r:id="rId13"/>
    <p:sldId id="361" r:id="rId14"/>
    <p:sldId id="329" r:id="rId15"/>
    <p:sldId id="275" r:id="rId16"/>
    <p:sldId id="312" r:id="rId17"/>
    <p:sldId id="373" r:id="rId18"/>
    <p:sldId id="313" r:id="rId19"/>
    <p:sldId id="314" r:id="rId20"/>
    <p:sldId id="364" r:id="rId21"/>
    <p:sldId id="365" r:id="rId22"/>
    <p:sldId id="267" r:id="rId23"/>
    <p:sldId id="340" r:id="rId24"/>
    <p:sldId id="374" r:id="rId25"/>
    <p:sldId id="378" r:id="rId26"/>
    <p:sldId id="379" r:id="rId27"/>
    <p:sldId id="380" r:id="rId28"/>
    <p:sldId id="268" r:id="rId29"/>
    <p:sldId id="274" r:id="rId30"/>
    <p:sldId id="276" r:id="rId31"/>
    <p:sldId id="277" r:id="rId32"/>
    <p:sldId id="278" r:id="rId33"/>
    <p:sldId id="279" r:id="rId34"/>
    <p:sldId id="273" r:id="rId35"/>
    <p:sldId id="269" r:id="rId36"/>
    <p:sldId id="372" r:id="rId37"/>
    <p:sldId id="351" r:id="rId38"/>
    <p:sldId id="289" r:id="rId39"/>
    <p:sldId id="288" r:id="rId40"/>
    <p:sldId id="366" r:id="rId41"/>
    <p:sldId id="286" r:id="rId42"/>
    <p:sldId id="282" r:id="rId43"/>
    <p:sldId id="367" r:id="rId44"/>
    <p:sldId id="290" r:id="rId45"/>
    <p:sldId id="291" r:id="rId46"/>
    <p:sldId id="369" r:id="rId47"/>
    <p:sldId id="284" r:id="rId48"/>
    <p:sldId id="316" r:id="rId49"/>
    <p:sldId id="303" r:id="rId50"/>
    <p:sldId id="383" r:id="rId51"/>
    <p:sldId id="350" r:id="rId52"/>
    <p:sldId id="326" r:id="rId53"/>
    <p:sldId id="337" r:id="rId54"/>
    <p:sldId id="327" r:id="rId55"/>
    <p:sldId id="377" r:id="rId56"/>
    <p:sldId id="270" r:id="rId57"/>
    <p:sldId id="324" r:id="rId58"/>
    <p:sldId id="292" r:id="rId59"/>
    <p:sldId id="363" r:id="rId60"/>
    <p:sldId id="305" r:id="rId61"/>
    <p:sldId id="352" r:id="rId62"/>
    <p:sldId id="293" r:id="rId63"/>
    <p:sldId id="317" r:id="rId64"/>
    <p:sldId id="341" r:id="rId65"/>
    <p:sldId id="338" r:id="rId66"/>
    <p:sldId id="299" r:id="rId67"/>
    <p:sldId id="294" r:id="rId68"/>
    <p:sldId id="295" r:id="rId69"/>
    <p:sldId id="381" r:id="rId70"/>
    <p:sldId id="342" r:id="rId71"/>
    <p:sldId id="343" r:id="rId72"/>
    <p:sldId id="297" r:id="rId73"/>
    <p:sldId id="298" r:id="rId74"/>
    <p:sldId id="300" r:id="rId75"/>
    <p:sldId id="301" r:id="rId76"/>
    <p:sldId id="302" r:id="rId77"/>
    <p:sldId id="304" r:id="rId78"/>
    <p:sldId id="382" r:id="rId79"/>
    <p:sldId id="353" r:id="rId80"/>
    <p:sldId id="271" r:id="rId81"/>
    <p:sldId id="272" r:id="rId82"/>
    <p:sldId id="323" r:id="rId83"/>
    <p:sldId id="325" r:id="rId84"/>
    <p:sldId id="306" r:id="rId85"/>
    <p:sldId id="311" r:id="rId86"/>
    <p:sldId id="308" r:id="rId87"/>
    <p:sldId id="315" r:id="rId88"/>
    <p:sldId id="318" r:id="rId89"/>
    <p:sldId id="320" r:id="rId90"/>
    <p:sldId id="321" r:id="rId91"/>
    <p:sldId id="332" r:id="rId92"/>
    <p:sldId id="347" r:id="rId93"/>
    <p:sldId id="348" r:id="rId94"/>
    <p:sldId id="322" r:id="rId95"/>
    <p:sldId id="344" r:id="rId96"/>
    <p:sldId id="307" r:id="rId97"/>
    <p:sldId id="333" r:id="rId98"/>
    <p:sldId id="339" r:id="rId99"/>
    <p:sldId id="336" r:id="rId100"/>
    <p:sldId id="335" r:id="rId101"/>
    <p:sldId id="334" r:id="rId102"/>
    <p:sldId id="349" r:id="rId103"/>
    <p:sldId id="355" r:id="rId104"/>
    <p:sldId id="356" r:id="rId105"/>
    <p:sldId id="385" r:id="rId106"/>
    <p:sldId id="354" r:id="rId107"/>
    <p:sldId id="394" r:id="rId108"/>
    <p:sldId id="386" r:id="rId109"/>
    <p:sldId id="389" r:id="rId110"/>
    <p:sldId id="390" r:id="rId111"/>
    <p:sldId id="391" r:id="rId112"/>
    <p:sldId id="388" r:id="rId113"/>
    <p:sldId id="392" r:id="rId114"/>
    <p:sldId id="393" r:id="rId115"/>
    <p:sldId id="387" r:id="rId116"/>
    <p:sldId id="384" r:id="rId117"/>
    <p:sldId id="309" r:id="rId118"/>
    <p:sldId id="328" r:id="rId119"/>
    <p:sldId id="346" r:id="rId120"/>
  </p:sldIdLst>
  <p:sldSz cx="9144000" cy="6858000" type="screen4x3"/>
  <p:notesSz cx="6718300" cy="985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5">
          <p15:clr>
            <a:srgbClr val="A4A3A4"/>
          </p15:clr>
        </p15:guide>
        <p15:guide id="5" orient="horz" pos="3052">
          <p15:clr>
            <a:srgbClr val="A4A3A4"/>
          </p15:clr>
        </p15:guide>
        <p15:guide id="6" orient="horz" pos="3104">
          <p15:clr>
            <a:srgbClr val="A4A3A4"/>
          </p15:clr>
        </p15:guide>
        <p15:guide id="7" pos="2131">
          <p15:clr>
            <a:srgbClr val="A4A3A4"/>
          </p15:clr>
        </p15:guide>
        <p15:guide id="8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39933"/>
    <a:srgbClr val="FF0000"/>
    <a:srgbClr val="00FFFF"/>
    <a:srgbClr val="00CCFF"/>
    <a:srgbClr val="FF3399"/>
    <a:srgbClr val="CC6600"/>
    <a:srgbClr val="FD685D"/>
    <a:srgbClr val="CCEC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 autoAdjust="0"/>
    <p:restoredTop sz="99732" autoAdjust="0"/>
  </p:normalViewPr>
  <p:slideViewPr>
    <p:cSldViewPr snapToGrid="0">
      <p:cViewPr varScale="1">
        <p:scale>
          <a:sx n="114" d="100"/>
          <a:sy n="114" d="100"/>
        </p:scale>
        <p:origin x="1224" y="102"/>
      </p:cViewPr>
      <p:guideLst>
        <p:guide orient="horz" pos="2160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1860" y="-90"/>
      </p:cViewPr>
      <p:guideLst>
        <p:guide orient="horz" pos="3079"/>
        <p:guide pos="2160"/>
        <p:guide orient="horz" pos="3131"/>
        <p:guide pos="2145"/>
        <p:guide orient="horz" pos="3052"/>
        <p:guide orient="horz" pos="3104"/>
        <p:guide pos="2131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15065-7B25-4D34-9DCC-39FF6F60EC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>
        <a:scene3d>
          <a:camera prst="isometricOffAxis2Left" zoom="95000">
            <a:rot lat="472663" lon="2165777" rev="83880"/>
          </a:camera>
          <a:lightRig rig="flat" dir="t"/>
        </a:scene3d>
      </dgm:spPr>
    </dgm:pt>
    <dgm:pt modelId="{CD71DA3E-5F3D-4893-8C93-D4A30B1EAD50}">
      <dgm:prSet phldrT="[Texte]" custT="1"/>
      <dgm:spPr>
        <a:solidFill>
          <a:schemeClr val="bg1">
            <a:lumMod val="65000"/>
          </a:schemeClr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 tIns="144000"/>
        <a:lstStyle/>
        <a:p>
          <a:pPr>
            <a:spcBef>
              <a:spcPts val="0"/>
            </a:spcBef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BM</a:t>
          </a:r>
        </a:p>
        <a:p>
          <a:pPr>
            <a:spcBef>
              <a:spcPts val="0"/>
            </a:spcBef>
            <a:spcAft>
              <a:spcPts val="0"/>
            </a:spcAft>
          </a:pPr>
          <a:r>
            <a:rPr lang="fr-CH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Business</a:t>
          </a:r>
          <a:endParaRPr lang="fr-CH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05D55B-DDE5-485D-AC3A-BA49E1EA57B3}" type="parTrans" cxnId="{534029AD-3D2D-4B3C-A9C1-EFC722C5FAA5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3CFB91-A419-4D23-B852-990E4BA618C2}" type="sibTrans" cxnId="{534029AD-3D2D-4B3C-A9C1-EFC722C5FAA5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1158D1-6403-4A52-A47B-DB4321F381C9}">
      <dgm:prSet phldrT="[Texte]" custT="1"/>
      <dgm:spPr>
        <a:solidFill>
          <a:schemeClr val="bg1">
            <a:lumMod val="65000"/>
          </a:schemeClr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SM</a:t>
          </a:r>
        </a:p>
        <a:p>
          <a:pPr>
            <a:spcAft>
              <a:spcPts val="0"/>
            </a:spcAft>
          </a:pPr>
          <a:r>
            <a:rPr lang="fr-CH" sz="14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Service Management</a:t>
          </a:r>
          <a:endParaRPr lang="fr-CH" sz="14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EA1920-44B8-4022-B257-14EF627A3913}" type="parTrans" cxnId="{42A16784-EF64-4E3D-8E93-8ED28335838D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20E76D-0633-4609-ACA4-9C38AF9AC941}" type="sibTrans" cxnId="{42A16784-EF64-4E3D-8E93-8ED28335838D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869162-C95D-42BC-9B02-6E1827EA3B4E}">
      <dgm:prSet phldrT="[Texte]" custT="1"/>
      <dgm:spPr>
        <a:solidFill>
          <a:srgbClr val="00FFFF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NM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EE56E3-C282-4402-A306-9E65FEEB7B9B}" type="parTrans" cxnId="{742697D6-1820-4C4D-B64A-31CC86ED48B0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63EACF-D3B8-4F26-BCAF-A93EAF2F4358}" type="sibTrans" cxnId="{742697D6-1820-4C4D-B64A-31CC86ED48B0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3AFB69-B189-414E-94CE-195C53B70843}">
      <dgm:prSet phldrT="[Texte]" custT="1"/>
      <dgm:spPr>
        <a:solidFill>
          <a:srgbClr val="00B0F0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NE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>
            <a:spcAft>
              <a:spcPts val="0"/>
            </a:spcAft>
          </a:pPr>
          <a:r>
            <a:rPr lang="fr-CH" sz="14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677E93-CCFE-4AFA-9FC6-DFA8CAC9A5AF}" type="parTrans" cxnId="{057F2F4C-0999-4621-B660-173F0CBD7C54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307A81-B303-435A-A660-906518ED6EC0}" type="sibTrans" cxnId="{057F2F4C-0999-4621-B660-173F0CBD7C54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B8564C-836C-4C1F-B729-AB67CFBC877D}">
      <dgm:prSet phldrT="[Texte]" custT="1"/>
      <dgm:spPr>
        <a:solidFill>
          <a:srgbClr val="00CCFF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</a:t>
          </a:r>
        </a:p>
        <a:p>
          <a:pPr>
            <a:spcAft>
              <a:spcPts val="0"/>
            </a:spcAft>
          </a:pPr>
          <a:r>
            <a:rPr lang="fr-CH" sz="14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1CAA21-9C41-48C6-9CCF-BBD3CD41DF4E}" type="parTrans" cxnId="{8F3B2784-CA9F-480F-A0D2-D598D8605D63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09CCF6-26B3-4D24-9A36-4E38B3BA6671}" type="sibTrans" cxnId="{8F3B2784-CA9F-480F-A0D2-D598D8605D63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5431B-4FD0-4DD1-B970-4F34D765FE89}" type="pres">
      <dgm:prSet presAssocID="{E4015065-7B25-4D34-9DCC-39FF6F60ECA9}" presName="Name0" presStyleCnt="0">
        <dgm:presLayoutVars>
          <dgm:dir/>
          <dgm:animLvl val="lvl"/>
          <dgm:resizeHandles val="exact"/>
        </dgm:presLayoutVars>
      </dgm:prSet>
      <dgm:spPr/>
    </dgm:pt>
    <dgm:pt modelId="{875F15EB-EBE2-417D-9918-92E0DFD55743}" type="pres">
      <dgm:prSet presAssocID="{CD71DA3E-5F3D-4893-8C93-D4A30B1EAD50}" presName="Name8" presStyleCnt="0"/>
      <dgm:spPr/>
    </dgm:pt>
    <dgm:pt modelId="{F50C967D-EFD4-4390-9985-D58D6E9098C6}" type="pres">
      <dgm:prSet presAssocID="{CD71DA3E-5F3D-4893-8C93-D4A30B1EAD50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75DA4B4-FA38-4B77-8DE9-4586EFBEB964}" type="pres">
      <dgm:prSet presAssocID="{CD71DA3E-5F3D-4893-8C93-D4A30B1EAD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C5F8D394-AB9D-496C-B429-0B1E68C0A494}" type="pres">
      <dgm:prSet presAssocID="{001158D1-6403-4A52-A47B-DB4321F381C9}" presName="Name8" presStyleCnt="0"/>
      <dgm:spPr/>
    </dgm:pt>
    <dgm:pt modelId="{5BDD7A40-BBF1-4531-AF4B-71FA54886D0C}" type="pres">
      <dgm:prSet presAssocID="{001158D1-6403-4A52-A47B-DB4321F381C9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21300EB0-5344-47B9-937C-C7F8A921B79D}" type="pres">
      <dgm:prSet presAssocID="{001158D1-6403-4A52-A47B-DB4321F381C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68D564E0-A638-42BE-9263-316D009B21DF}" type="pres">
      <dgm:prSet presAssocID="{22869162-C95D-42BC-9B02-6E1827EA3B4E}" presName="Name8" presStyleCnt="0"/>
      <dgm:spPr/>
    </dgm:pt>
    <dgm:pt modelId="{169C15ED-4171-4AEE-B24F-F11460874940}" type="pres">
      <dgm:prSet presAssocID="{22869162-C95D-42BC-9B02-6E1827EA3B4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8C6201F1-93A0-4F8B-8FD2-B1AF8A2492C7}" type="pres">
      <dgm:prSet presAssocID="{22869162-C95D-42BC-9B02-6E1827EA3B4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4165E94-B2F7-4794-85A0-8554BB79B550}" type="pres">
      <dgm:prSet presAssocID="{01B8564C-836C-4C1F-B729-AB67CFBC877D}" presName="Name8" presStyleCnt="0"/>
      <dgm:spPr/>
    </dgm:pt>
    <dgm:pt modelId="{0D1B2B4A-B5EE-4D50-A904-755AB477C1CC}" type="pres">
      <dgm:prSet presAssocID="{01B8564C-836C-4C1F-B729-AB67CFBC877D}" presName="level" presStyleLbl="node1" presStyleIdx="3" presStyleCnt="5" custLinFactNeighborX="474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C8B71B-40FC-4E13-9DBA-DE301F2D7652}" type="pres">
      <dgm:prSet presAssocID="{01B8564C-836C-4C1F-B729-AB67CFBC877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55737BA-EAF4-4223-A110-86288EE5A57A}" type="pres">
      <dgm:prSet presAssocID="{FE3AFB69-B189-414E-94CE-195C53B70843}" presName="Name8" presStyleCnt="0"/>
      <dgm:spPr/>
    </dgm:pt>
    <dgm:pt modelId="{223723E2-5C46-4CFF-8131-A19D5DD2C007}" type="pres">
      <dgm:prSet presAssocID="{FE3AFB69-B189-414E-94CE-195C53B70843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E5C4403B-D0AD-479F-9675-BBCB22FE88E8}" type="pres">
      <dgm:prSet presAssocID="{FE3AFB69-B189-414E-94CE-195C53B708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</dgm:ptLst>
  <dgm:cxnLst>
    <dgm:cxn modelId="{B7F1B0C3-4697-448A-9DE7-711C89DFC497}" type="presOf" srcId="{CD71DA3E-5F3D-4893-8C93-D4A30B1EAD50}" destId="{F50C967D-EFD4-4390-9985-D58D6E9098C6}" srcOrd="0" destOrd="0" presId="urn:microsoft.com/office/officeart/2005/8/layout/pyramid1"/>
    <dgm:cxn modelId="{D7756871-0751-407A-97D6-5F22EC43945C}" type="presOf" srcId="{E4015065-7B25-4D34-9DCC-39FF6F60ECA9}" destId="{2C65431B-4FD0-4DD1-B970-4F34D765FE89}" srcOrd="0" destOrd="0" presId="urn:microsoft.com/office/officeart/2005/8/layout/pyramid1"/>
    <dgm:cxn modelId="{00E4FBAA-5BFD-4933-949F-45CF5DE5CA73}" type="presOf" srcId="{001158D1-6403-4A52-A47B-DB4321F381C9}" destId="{21300EB0-5344-47B9-937C-C7F8A921B79D}" srcOrd="1" destOrd="0" presId="urn:microsoft.com/office/officeart/2005/8/layout/pyramid1"/>
    <dgm:cxn modelId="{EF9A09C1-5FF6-48E0-B1DE-5495CE0FFB9C}" type="presOf" srcId="{FE3AFB69-B189-414E-94CE-195C53B70843}" destId="{E5C4403B-D0AD-479F-9675-BBCB22FE88E8}" srcOrd="1" destOrd="0" presId="urn:microsoft.com/office/officeart/2005/8/layout/pyramid1"/>
    <dgm:cxn modelId="{8F3B2784-CA9F-480F-A0D2-D598D8605D63}" srcId="{E4015065-7B25-4D34-9DCC-39FF6F60ECA9}" destId="{01B8564C-836C-4C1F-B729-AB67CFBC877D}" srcOrd="3" destOrd="0" parTransId="{811CAA21-9C41-48C6-9CCF-BBD3CD41DF4E}" sibTransId="{3809CCF6-26B3-4D24-9A36-4E38B3BA6671}"/>
    <dgm:cxn modelId="{72632439-13EC-42DD-B7C1-51C5A96413C0}" type="presOf" srcId="{001158D1-6403-4A52-A47B-DB4321F381C9}" destId="{5BDD7A40-BBF1-4531-AF4B-71FA54886D0C}" srcOrd="0" destOrd="0" presId="urn:microsoft.com/office/officeart/2005/8/layout/pyramid1"/>
    <dgm:cxn modelId="{4F309AC2-CB80-4598-B005-E5C2362E7D83}" type="presOf" srcId="{22869162-C95D-42BC-9B02-6E1827EA3B4E}" destId="{169C15ED-4171-4AEE-B24F-F11460874940}" srcOrd="0" destOrd="0" presId="urn:microsoft.com/office/officeart/2005/8/layout/pyramid1"/>
    <dgm:cxn modelId="{42A16784-EF64-4E3D-8E93-8ED28335838D}" srcId="{E4015065-7B25-4D34-9DCC-39FF6F60ECA9}" destId="{001158D1-6403-4A52-A47B-DB4321F381C9}" srcOrd="1" destOrd="0" parTransId="{06EA1920-44B8-4022-B257-14EF627A3913}" sibTransId="{2220E76D-0633-4609-ACA4-9C38AF9AC941}"/>
    <dgm:cxn modelId="{5858F067-D154-4B2C-AF0A-57C1D6369C0B}" type="presOf" srcId="{01B8564C-836C-4C1F-B729-AB67CFBC877D}" destId="{F0C8B71B-40FC-4E13-9DBA-DE301F2D7652}" srcOrd="1" destOrd="0" presId="urn:microsoft.com/office/officeart/2005/8/layout/pyramid1"/>
    <dgm:cxn modelId="{C24AE47B-A32A-43F9-AE86-D9CC1ACC55E1}" type="presOf" srcId="{CD71DA3E-5F3D-4893-8C93-D4A30B1EAD50}" destId="{075DA4B4-FA38-4B77-8DE9-4586EFBEB964}" srcOrd="1" destOrd="0" presId="urn:microsoft.com/office/officeart/2005/8/layout/pyramid1"/>
    <dgm:cxn modelId="{93BD8608-9BD1-42E0-85D2-1F5456E950A3}" type="presOf" srcId="{01B8564C-836C-4C1F-B729-AB67CFBC877D}" destId="{0D1B2B4A-B5EE-4D50-A904-755AB477C1CC}" srcOrd="0" destOrd="0" presId="urn:microsoft.com/office/officeart/2005/8/layout/pyramid1"/>
    <dgm:cxn modelId="{58CAFE0F-1933-49F8-B5CD-175BEEBCECDD}" type="presOf" srcId="{22869162-C95D-42BC-9B02-6E1827EA3B4E}" destId="{8C6201F1-93A0-4F8B-8FD2-B1AF8A2492C7}" srcOrd="1" destOrd="0" presId="urn:microsoft.com/office/officeart/2005/8/layout/pyramid1"/>
    <dgm:cxn modelId="{534029AD-3D2D-4B3C-A9C1-EFC722C5FAA5}" srcId="{E4015065-7B25-4D34-9DCC-39FF6F60ECA9}" destId="{CD71DA3E-5F3D-4893-8C93-D4A30B1EAD50}" srcOrd="0" destOrd="0" parTransId="{7805D55B-DDE5-485D-AC3A-BA49E1EA57B3}" sibTransId="{4B3CFB91-A419-4D23-B852-990E4BA618C2}"/>
    <dgm:cxn modelId="{2CA1974C-53F2-40AA-A47A-A7413E2E944F}" type="presOf" srcId="{FE3AFB69-B189-414E-94CE-195C53B70843}" destId="{223723E2-5C46-4CFF-8131-A19D5DD2C007}" srcOrd="0" destOrd="0" presId="urn:microsoft.com/office/officeart/2005/8/layout/pyramid1"/>
    <dgm:cxn modelId="{057F2F4C-0999-4621-B660-173F0CBD7C54}" srcId="{E4015065-7B25-4D34-9DCC-39FF6F60ECA9}" destId="{FE3AFB69-B189-414E-94CE-195C53B70843}" srcOrd="4" destOrd="0" parTransId="{FF677E93-CCFE-4AFA-9FC6-DFA8CAC9A5AF}" sibTransId="{33307A81-B303-435A-A660-906518ED6EC0}"/>
    <dgm:cxn modelId="{742697D6-1820-4C4D-B64A-31CC86ED48B0}" srcId="{E4015065-7B25-4D34-9DCC-39FF6F60ECA9}" destId="{22869162-C95D-42BC-9B02-6E1827EA3B4E}" srcOrd="2" destOrd="0" parTransId="{99EE56E3-C282-4402-A306-9E65FEEB7B9B}" sibTransId="{7063EACF-D3B8-4F26-BCAF-A93EAF2F4358}"/>
    <dgm:cxn modelId="{03763D07-8010-48EC-9403-5EB41146D056}" type="presParOf" srcId="{2C65431B-4FD0-4DD1-B970-4F34D765FE89}" destId="{875F15EB-EBE2-417D-9918-92E0DFD55743}" srcOrd="0" destOrd="0" presId="urn:microsoft.com/office/officeart/2005/8/layout/pyramid1"/>
    <dgm:cxn modelId="{7BD31FCC-E86D-4FD7-B992-02AB125B7F93}" type="presParOf" srcId="{875F15EB-EBE2-417D-9918-92E0DFD55743}" destId="{F50C967D-EFD4-4390-9985-D58D6E9098C6}" srcOrd="0" destOrd="0" presId="urn:microsoft.com/office/officeart/2005/8/layout/pyramid1"/>
    <dgm:cxn modelId="{7E6898EF-7066-40B0-88E5-312CE28443D1}" type="presParOf" srcId="{875F15EB-EBE2-417D-9918-92E0DFD55743}" destId="{075DA4B4-FA38-4B77-8DE9-4586EFBEB964}" srcOrd="1" destOrd="0" presId="urn:microsoft.com/office/officeart/2005/8/layout/pyramid1"/>
    <dgm:cxn modelId="{147166BF-E744-4721-8569-164EC50E0302}" type="presParOf" srcId="{2C65431B-4FD0-4DD1-B970-4F34D765FE89}" destId="{C5F8D394-AB9D-496C-B429-0B1E68C0A494}" srcOrd="1" destOrd="0" presId="urn:microsoft.com/office/officeart/2005/8/layout/pyramid1"/>
    <dgm:cxn modelId="{6403EBD6-29E5-4FC4-B9ED-EB5CDFEBB8CF}" type="presParOf" srcId="{C5F8D394-AB9D-496C-B429-0B1E68C0A494}" destId="{5BDD7A40-BBF1-4531-AF4B-71FA54886D0C}" srcOrd="0" destOrd="0" presId="urn:microsoft.com/office/officeart/2005/8/layout/pyramid1"/>
    <dgm:cxn modelId="{85581EA5-4136-4F23-967B-9AF02D475F4D}" type="presParOf" srcId="{C5F8D394-AB9D-496C-B429-0B1E68C0A494}" destId="{21300EB0-5344-47B9-937C-C7F8A921B79D}" srcOrd="1" destOrd="0" presId="urn:microsoft.com/office/officeart/2005/8/layout/pyramid1"/>
    <dgm:cxn modelId="{19DBAD75-2E0D-47E3-9497-4D0F8E7281EA}" type="presParOf" srcId="{2C65431B-4FD0-4DD1-B970-4F34D765FE89}" destId="{68D564E0-A638-42BE-9263-316D009B21DF}" srcOrd="2" destOrd="0" presId="urn:microsoft.com/office/officeart/2005/8/layout/pyramid1"/>
    <dgm:cxn modelId="{E8639E7E-8C7E-4AC9-8622-898CB1E23C0C}" type="presParOf" srcId="{68D564E0-A638-42BE-9263-316D009B21DF}" destId="{169C15ED-4171-4AEE-B24F-F11460874940}" srcOrd="0" destOrd="0" presId="urn:microsoft.com/office/officeart/2005/8/layout/pyramid1"/>
    <dgm:cxn modelId="{11CFE290-CDFC-4E1C-99EA-2CEB0496B7BA}" type="presParOf" srcId="{68D564E0-A638-42BE-9263-316D009B21DF}" destId="{8C6201F1-93A0-4F8B-8FD2-B1AF8A2492C7}" srcOrd="1" destOrd="0" presId="urn:microsoft.com/office/officeart/2005/8/layout/pyramid1"/>
    <dgm:cxn modelId="{045A02CB-9D47-4827-B942-1A2DD2F4BF2D}" type="presParOf" srcId="{2C65431B-4FD0-4DD1-B970-4F34D765FE89}" destId="{54165E94-B2F7-4794-85A0-8554BB79B550}" srcOrd="3" destOrd="0" presId="urn:microsoft.com/office/officeart/2005/8/layout/pyramid1"/>
    <dgm:cxn modelId="{1480A87D-749E-4556-8099-5881C3E8F059}" type="presParOf" srcId="{54165E94-B2F7-4794-85A0-8554BB79B550}" destId="{0D1B2B4A-B5EE-4D50-A904-755AB477C1CC}" srcOrd="0" destOrd="0" presId="urn:microsoft.com/office/officeart/2005/8/layout/pyramid1"/>
    <dgm:cxn modelId="{D1FC363C-82C1-4CD4-923F-15E0A18CF099}" type="presParOf" srcId="{54165E94-B2F7-4794-85A0-8554BB79B550}" destId="{F0C8B71B-40FC-4E13-9DBA-DE301F2D7652}" srcOrd="1" destOrd="0" presId="urn:microsoft.com/office/officeart/2005/8/layout/pyramid1"/>
    <dgm:cxn modelId="{B6470658-8CA9-4BA8-8A0B-FAF75FE5F055}" type="presParOf" srcId="{2C65431B-4FD0-4DD1-B970-4F34D765FE89}" destId="{955737BA-EAF4-4223-A110-86288EE5A57A}" srcOrd="4" destOrd="0" presId="urn:microsoft.com/office/officeart/2005/8/layout/pyramid1"/>
    <dgm:cxn modelId="{49C2B8EF-F2C7-4FB5-8085-238710C0D970}" type="presParOf" srcId="{955737BA-EAF4-4223-A110-86288EE5A57A}" destId="{223723E2-5C46-4CFF-8131-A19D5DD2C007}" srcOrd="0" destOrd="0" presId="urn:microsoft.com/office/officeart/2005/8/layout/pyramid1"/>
    <dgm:cxn modelId="{5FD7FE01-C970-4F89-8604-961477173BCE}" type="presParOf" srcId="{955737BA-EAF4-4223-A110-86288EE5A57A}" destId="{E5C4403B-D0AD-479F-9675-BBCB22FE88E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015065-7B25-4D34-9DCC-39FF6F60ECA9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>
        <a:scene3d>
          <a:camera prst="isometricOffAxis2Left" zoom="95000">
            <a:rot lat="472663" lon="2165777" rev="83880"/>
          </a:camera>
          <a:lightRig rig="flat" dir="t"/>
        </a:scene3d>
      </dgm:spPr>
    </dgm:pt>
    <dgm:pt modelId="{CD71DA3E-5F3D-4893-8C93-D4A30B1EAD50}">
      <dgm:prSet phldrT="[Texte]" custT="1"/>
      <dgm:spPr>
        <a:solidFill>
          <a:schemeClr val="bg1">
            <a:lumMod val="65000"/>
          </a:schemeClr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 tIns="144000"/>
        <a:lstStyle/>
        <a:p>
          <a:pPr>
            <a:spcBef>
              <a:spcPts val="0"/>
            </a:spcBef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BM</a:t>
          </a:r>
        </a:p>
        <a:p>
          <a:pPr>
            <a:spcBef>
              <a:spcPts val="0"/>
            </a:spcBef>
            <a:spcAft>
              <a:spcPts val="0"/>
            </a:spcAft>
          </a:pPr>
          <a:r>
            <a:rPr lang="fr-CH" sz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Business</a:t>
          </a:r>
          <a:endParaRPr lang="fr-CH" sz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05D55B-DDE5-485D-AC3A-BA49E1EA57B3}" type="parTrans" cxnId="{534029AD-3D2D-4B3C-A9C1-EFC722C5FAA5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3CFB91-A419-4D23-B852-990E4BA618C2}" type="sibTrans" cxnId="{534029AD-3D2D-4B3C-A9C1-EFC722C5FAA5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1158D1-6403-4A52-A47B-DB4321F381C9}">
      <dgm:prSet phldrT="[Texte]" custT="1"/>
      <dgm:spPr>
        <a:solidFill>
          <a:schemeClr val="bg1">
            <a:lumMod val="65000"/>
          </a:schemeClr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SM</a:t>
          </a:r>
        </a:p>
        <a:p>
          <a:pPr>
            <a:spcAft>
              <a:spcPts val="0"/>
            </a:spcAft>
          </a:pPr>
          <a:r>
            <a:rPr lang="fr-CH" sz="14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Service Management</a:t>
          </a:r>
          <a:endParaRPr lang="fr-CH" sz="14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EA1920-44B8-4022-B257-14EF627A3913}" type="parTrans" cxnId="{42A16784-EF64-4E3D-8E93-8ED28335838D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20E76D-0633-4609-ACA4-9C38AF9AC941}" type="sibTrans" cxnId="{42A16784-EF64-4E3D-8E93-8ED28335838D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869162-C95D-42BC-9B02-6E1827EA3B4E}">
      <dgm:prSet phldrT="[Texte]" custT="1"/>
      <dgm:spPr>
        <a:solidFill>
          <a:srgbClr val="00FFFF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NM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EE56E3-C282-4402-A306-9E65FEEB7B9B}" type="parTrans" cxnId="{742697D6-1820-4C4D-B64A-31CC86ED48B0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63EACF-D3B8-4F26-BCAF-A93EAF2F4358}" type="sibTrans" cxnId="{742697D6-1820-4C4D-B64A-31CC86ED48B0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3AFB69-B189-414E-94CE-195C53B70843}">
      <dgm:prSet phldrT="[Texte]" custT="1"/>
      <dgm:spPr>
        <a:solidFill>
          <a:srgbClr val="00B0F0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NE</a:t>
          </a: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>
            <a:spcAft>
              <a:spcPts val="0"/>
            </a:spcAft>
          </a:pPr>
          <a:r>
            <a:rPr lang="fr-CH" sz="14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677E93-CCFE-4AFA-9FC6-DFA8CAC9A5AF}" type="parTrans" cxnId="{057F2F4C-0999-4621-B660-173F0CBD7C54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307A81-B303-435A-A660-906518ED6EC0}" type="sibTrans" cxnId="{057F2F4C-0999-4621-B660-173F0CBD7C54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B8564C-836C-4C1F-B729-AB67CFBC877D}">
      <dgm:prSet phldrT="[Texte]" custT="1"/>
      <dgm:spPr>
        <a:solidFill>
          <a:srgbClr val="00CCFF"/>
        </a:solidFill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fr-CH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</a:t>
          </a:r>
        </a:p>
        <a:p>
          <a:pPr>
            <a:spcAft>
              <a:spcPts val="0"/>
            </a:spcAft>
          </a:pPr>
          <a:r>
            <a:rPr lang="fr-CH" sz="14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spcAft>
              <a:spcPts val="0"/>
            </a:spcAft>
          </a:pPr>
          <a:r>
            <a:rPr lang="fr-CH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1CAA21-9C41-48C6-9CCF-BBD3CD41DF4E}" type="parTrans" cxnId="{8F3B2784-CA9F-480F-A0D2-D598D8605D63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09CCF6-26B3-4D24-9A36-4E38B3BA6671}" type="sibTrans" cxnId="{8F3B2784-CA9F-480F-A0D2-D598D8605D63}">
      <dgm:prSet/>
      <dgm:spPr/>
      <dgm:t>
        <a:bodyPr/>
        <a:lstStyle/>
        <a:p>
          <a:endParaRPr lang="fr-CH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65431B-4FD0-4DD1-B970-4F34D765FE89}" type="pres">
      <dgm:prSet presAssocID="{E4015065-7B25-4D34-9DCC-39FF6F60ECA9}" presName="Name0" presStyleCnt="0">
        <dgm:presLayoutVars>
          <dgm:dir/>
          <dgm:animLvl val="lvl"/>
          <dgm:resizeHandles val="exact"/>
        </dgm:presLayoutVars>
      </dgm:prSet>
      <dgm:spPr/>
    </dgm:pt>
    <dgm:pt modelId="{875F15EB-EBE2-417D-9918-92E0DFD55743}" type="pres">
      <dgm:prSet presAssocID="{CD71DA3E-5F3D-4893-8C93-D4A30B1EAD50}" presName="Name8" presStyleCnt="0"/>
      <dgm:spPr/>
    </dgm:pt>
    <dgm:pt modelId="{F50C967D-EFD4-4390-9985-D58D6E9098C6}" type="pres">
      <dgm:prSet presAssocID="{CD71DA3E-5F3D-4893-8C93-D4A30B1EAD50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75DA4B4-FA38-4B77-8DE9-4586EFBEB964}" type="pres">
      <dgm:prSet presAssocID="{CD71DA3E-5F3D-4893-8C93-D4A30B1EAD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C5F8D394-AB9D-496C-B429-0B1E68C0A494}" type="pres">
      <dgm:prSet presAssocID="{001158D1-6403-4A52-A47B-DB4321F381C9}" presName="Name8" presStyleCnt="0"/>
      <dgm:spPr/>
    </dgm:pt>
    <dgm:pt modelId="{5BDD7A40-BBF1-4531-AF4B-71FA54886D0C}" type="pres">
      <dgm:prSet presAssocID="{001158D1-6403-4A52-A47B-DB4321F381C9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21300EB0-5344-47B9-937C-C7F8A921B79D}" type="pres">
      <dgm:prSet presAssocID="{001158D1-6403-4A52-A47B-DB4321F381C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68D564E0-A638-42BE-9263-316D009B21DF}" type="pres">
      <dgm:prSet presAssocID="{22869162-C95D-42BC-9B02-6E1827EA3B4E}" presName="Name8" presStyleCnt="0"/>
      <dgm:spPr/>
    </dgm:pt>
    <dgm:pt modelId="{169C15ED-4171-4AEE-B24F-F11460874940}" type="pres">
      <dgm:prSet presAssocID="{22869162-C95D-42BC-9B02-6E1827EA3B4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8C6201F1-93A0-4F8B-8FD2-B1AF8A2492C7}" type="pres">
      <dgm:prSet presAssocID="{22869162-C95D-42BC-9B02-6E1827EA3B4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4165E94-B2F7-4794-85A0-8554BB79B550}" type="pres">
      <dgm:prSet presAssocID="{01B8564C-836C-4C1F-B729-AB67CFBC877D}" presName="Name8" presStyleCnt="0"/>
      <dgm:spPr/>
    </dgm:pt>
    <dgm:pt modelId="{0D1B2B4A-B5EE-4D50-A904-755AB477C1CC}" type="pres">
      <dgm:prSet presAssocID="{01B8564C-836C-4C1F-B729-AB67CFBC877D}" presName="level" presStyleLbl="node1" presStyleIdx="3" presStyleCnt="5" custLinFactNeighborX="474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C8B71B-40FC-4E13-9DBA-DE301F2D7652}" type="pres">
      <dgm:prSet presAssocID="{01B8564C-836C-4C1F-B729-AB67CFBC877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55737BA-EAF4-4223-A110-86288EE5A57A}" type="pres">
      <dgm:prSet presAssocID="{FE3AFB69-B189-414E-94CE-195C53B70843}" presName="Name8" presStyleCnt="0"/>
      <dgm:spPr/>
    </dgm:pt>
    <dgm:pt modelId="{223723E2-5C46-4CFF-8131-A19D5DD2C007}" type="pres">
      <dgm:prSet presAssocID="{FE3AFB69-B189-414E-94CE-195C53B70843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E5C4403B-D0AD-479F-9675-BBCB22FE88E8}" type="pres">
      <dgm:prSet presAssocID="{FE3AFB69-B189-414E-94CE-195C53B708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H"/>
        </a:p>
      </dgm:t>
    </dgm:pt>
  </dgm:ptLst>
  <dgm:cxnLst>
    <dgm:cxn modelId="{28A266DD-5C78-4FA5-97FD-78F48F73A074}" type="presOf" srcId="{22869162-C95D-42BC-9B02-6E1827EA3B4E}" destId="{8C6201F1-93A0-4F8B-8FD2-B1AF8A2492C7}" srcOrd="1" destOrd="0" presId="urn:microsoft.com/office/officeart/2005/8/layout/pyramid1"/>
    <dgm:cxn modelId="{8F3B2784-CA9F-480F-A0D2-D598D8605D63}" srcId="{E4015065-7B25-4D34-9DCC-39FF6F60ECA9}" destId="{01B8564C-836C-4C1F-B729-AB67CFBC877D}" srcOrd="3" destOrd="0" parTransId="{811CAA21-9C41-48C6-9CCF-BBD3CD41DF4E}" sibTransId="{3809CCF6-26B3-4D24-9A36-4E38B3BA6671}"/>
    <dgm:cxn modelId="{1C443A4C-2BA9-4084-9D84-76827C607169}" type="presOf" srcId="{FE3AFB69-B189-414E-94CE-195C53B70843}" destId="{E5C4403B-D0AD-479F-9675-BBCB22FE88E8}" srcOrd="1" destOrd="0" presId="urn:microsoft.com/office/officeart/2005/8/layout/pyramid1"/>
    <dgm:cxn modelId="{C8AD2255-5E9C-4D01-88AC-FF4133F69BD1}" type="presOf" srcId="{CD71DA3E-5F3D-4893-8C93-D4A30B1EAD50}" destId="{F50C967D-EFD4-4390-9985-D58D6E9098C6}" srcOrd="0" destOrd="0" presId="urn:microsoft.com/office/officeart/2005/8/layout/pyramid1"/>
    <dgm:cxn modelId="{5F5A6539-E2E0-46D6-9FC0-57AA53815FA5}" type="presOf" srcId="{CD71DA3E-5F3D-4893-8C93-D4A30B1EAD50}" destId="{075DA4B4-FA38-4B77-8DE9-4586EFBEB964}" srcOrd="1" destOrd="0" presId="urn:microsoft.com/office/officeart/2005/8/layout/pyramid1"/>
    <dgm:cxn modelId="{EF6149E2-1911-4AAB-83D4-3DB80C401C4C}" type="presOf" srcId="{001158D1-6403-4A52-A47B-DB4321F381C9}" destId="{21300EB0-5344-47B9-937C-C7F8A921B79D}" srcOrd="1" destOrd="0" presId="urn:microsoft.com/office/officeart/2005/8/layout/pyramid1"/>
    <dgm:cxn modelId="{057F2F4C-0999-4621-B660-173F0CBD7C54}" srcId="{E4015065-7B25-4D34-9DCC-39FF6F60ECA9}" destId="{FE3AFB69-B189-414E-94CE-195C53B70843}" srcOrd="4" destOrd="0" parTransId="{FF677E93-CCFE-4AFA-9FC6-DFA8CAC9A5AF}" sibTransId="{33307A81-B303-435A-A660-906518ED6EC0}"/>
    <dgm:cxn modelId="{690FB62F-3697-4170-AB2D-129769748891}" type="presOf" srcId="{01B8564C-836C-4C1F-B729-AB67CFBC877D}" destId="{F0C8B71B-40FC-4E13-9DBA-DE301F2D7652}" srcOrd="1" destOrd="0" presId="urn:microsoft.com/office/officeart/2005/8/layout/pyramid1"/>
    <dgm:cxn modelId="{D92656BB-6FBB-4E31-95E0-FF87FA1C825E}" type="presOf" srcId="{01B8564C-836C-4C1F-B729-AB67CFBC877D}" destId="{0D1B2B4A-B5EE-4D50-A904-755AB477C1CC}" srcOrd="0" destOrd="0" presId="urn:microsoft.com/office/officeart/2005/8/layout/pyramid1"/>
    <dgm:cxn modelId="{7C36317B-35A0-4775-9C1E-1AA2AE747922}" type="presOf" srcId="{22869162-C95D-42BC-9B02-6E1827EA3B4E}" destId="{169C15ED-4171-4AEE-B24F-F11460874940}" srcOrd="0" destOrd="0" presId="urn:microsoft.com/office/officeart/2005/8/layout/pyramid1"/>
    <dgm:cxn modelId="{00F3B362-D999-414F-A338-748CD9482E72}" type="presOf" srcId="{001158D1-6403-4A52-A47B-DB4321F381C9}" destId="{5BDD7A40-BBF1-4531-AF4B-71FA54886D0C}" srcOrd="0" destOrd="0" presId="urn:microsoft.com/office/officeart/2005/8/layout/pyramid1"/>
    <dgm:cxn modelId="{534029AD-3D2D-4B3C-A9C1-EFC722C5FAA5}" srcId="{E4015065-7B25-4D34-9DCC-39FF6F60ECA9}" destId="{CD71DA3E-5F3D-4893-8C93-D4A30B1EAD50}" srcOrd="0" destOrd="0" parTransId="{7805D55B-DDE5-485D-AC3A-BA49E1EA57B3}" sibTransId="{4B3CFB91-A419-4D23-B852-990E4BA618C2}"/>
    <dgm:cxn modelId="{742697D6-1820-4C4D-B64A-31CC86ED48B0}" srcId="{E4015065-7B25-4D34-9DCC-39FF6F60ECA9}" destId="{22869162-C95D-42BC-9B02-6E1827EA3B4E}" srcOrd="2" destOrd="0" parTransId="{99EE56E3-C282-4402-A306-9E65FEEB7B9B}" sibTransId="{7063EACF-D3B8-4F26-BCAF-A93EAF2F4358}"/>
    <dgm:cxn modelId="{7F8F6EBD-198C-4BDA-AA02-11D67D084AC1}" type="presOf" srcId="{FE3AFB69-B189-414E-94CE-195C53B70843}" destId="{223723E2-5C46-4CFF-8131-A19D5DD2C007}" srcOrd="0" destOrd="0" presId="urn:microsoft.com/office/officeart/2005/8/layout/pyramid1"/>
    <dgm:cxn modelId="{7BAF1975-0575-4F10-A5BE-93211758C4D8}" type="presOf" srcId="{E4015065-7B25-4D34-9DCC-39FF6F60ECA9}" destId="{2C65431B-4FD0-4DD1-B970-4F34D765FE89}" srcOrd="0" destOrd="0" presId="urn:microsoft.com/office/officeart/2005/8/layout/pyramid1"/>
    <dgm:cxn modelId="{42A16784-EF64-4E3D-8E93-8ED28335838D}" srcId="{E4015065-7B25-4D34-9DCC-39FF6F60ECA9}" destId="{001158D1-6403-4A52-A47B-DB4321F381C9}" srcOrd="1" destOrd="0" parTransId="{06EA1920-44B8-4022-B257-14EF627A3913}" sibTransId="{2220E76D-0633-4609-ACA4-9C38AF9AC941}"/>
    <dgm:cxn modelId="{3E2F1EDA-3817-4579-BDB8-3F54836BA638}" type="presParOf" srcId="{2C65431B-4FD0-4DD1-B970-4F34D765FE89}" destId="{875F15EB-EBE2-417D-9918-92E0DFD55743}" srcOrd="0" destOrd="0" presId="urn:microsoft.com/office/officeart/2005/8/layout/pyramid1"/>
    <dgm:cxn modelId="{BE397428-79C7-4611-94FC-A854E57953FB}" type="presParOf" srcId="{875F15EB-EBE2-417D-9918-92E0DFD55743}" destId="{F50C967D-EFD4-4390-9985-D58D6E9098C6}" srcOrd="0" destOrd="0" presId="urn:microsoft.com/office/officeart/2005/8/layout/pyramid1"/>
    <dgm:cxn modelId="{C9DF18B0-9D7C-4BA7-8FD1-985DC90FCF67}" type="presParOf" srcId="{875F15EB-EBE2-417D-9918-92E0DFD55743}" destId="{075DA4B4-FA38-4B77-8DE9-4586EFBEB964}" srcOrd="1" destOrd="0" presId="urn:microsoft.com/office/officeart/2005/8/layout/pyramid1"/>
    <dgm:cxn modelId="{B32B3FF8-37F0-42D8-A825-57C6FD30A9A5}" type="presParOf" srcId="{2C65431B-4FD0-4DD1-B970-4F34D765FE89}" destId="{C5F8D394-AB9D-496C-B429-0B1E68C0A494}" srcOrd="1" destOrd="0" presId="urn:microsoft.com/office/officeart/2005/8/layout/pyramid1"/>
    <dgm:cxn modelId="{609AA98D-0D3B-41E4-B47F-9FB183ED9FEF}" type="presParOf" srcId="{C5F8D394-AB9D-496C-B429-0B1E68C0A494}" destId="{5BDD7A40-BBF1-4531-AF4B-71FA54886D0C}" srcOrd="0" destOrd="0" presId="urn:microsoft.com/office/officeart/2005/8/layout/pyramid1"/>
    <dgm:cxn modelId="{8593A37F-0A8D-4DAE-9ADA-8AD33E8CB76B}" type="presParOf" srcId="{C5F8D394-AB9D-496C-B429-0B1E68C0A494}" destId="{21300EB0-5344-47B9-937C-C7F8A921B79D}" srcOrd="1" destOrd="0" presId="urn:microsoft.com/office/officeart/2005/8/layout/pyramid1"/>
    <dgm:cxn modelId="{32F45471-02EB-4F76-81D9-23E0CC7FCE39}" type="presParOf" srcId="{2C65431B-4FD0-4DD1-B970-4F34D765FE89}" destId="{68D564E0-A638-42BE-9263-316D009B21DF}" srcOrd="2" destOrd="0" presId="urn:microsoft.com/office/officeart/2005/8/layout/pyramid1"/>
    <dgm:cxn modelId="{CB648C50-B118-4DDA-AF99-E326D27EAF82}" type="presParOf" srcId="{68D564E0-A638-42BE-9263-316D009B21DF}" destId="{169C15ED-4171-4AEE-B24F-F11460874940}" srcOrd="0" destOrd="0" presId="urn:microsoft.com/office/officeart/2005/8/layout/pyramid1"/>
    <dgm:cxn modelId="{D4756E5A-0035-4F5C-9342-3E724193796D}" type="presParOf" srcId="{68D564E0-A638-42BE-9263-316D009B21DF}" destId="{8C6201F1-93A0-4F8B-8FD2-B1AF8A2492C7}" srcOrd="1" destOrd="0" presId="urn:microsoft.com/office/officeart/2005/8/layout/pyramid1"/>
    <dgm:cxn modelId="{E0EE83CF-36C1-4E6A-B9ED-9A92CE8879C0}" type="presParOf" srcId="{2C65431B-4FD0-4DD1-B970-4F34D765FE89}" destId="{54165E94-B2F7-4794-85A0-8554BB79B550}" srcOrd="3" destOrd="0" presId="urn:microsoft.com/office/officeart/2005/8/layout/pyramid1"/>
    <dgm:cxn modelId="{12EA8889-11F6-44BA-A2BB-7FF3CEA8C546}" type="presParOf" srcId="{54165E94-B2F7-4794-85A0-8554BB79B550}" destId="{0D1B2B4A-B5EE-4D50-A904-755AB477C1CC}" srcOrd="0" destOrd="0" presId="urn:microsoft.com/office/officeart/2005/8/layout/pyramid1"/>
    <dgm:cxn modelId="{410ADBEE-4D68-48CE-89EF-F110C2C6D0BE}" type="presParOf" srcId="{54165E94-B2F7-4794-85A0-8554BB79B550}" destId="{F0C8B71B-40FC-4E13-9DBA-DE301F2D7652}" srcOrd="1" destOrd="0" presId="urn:microsoft.com/office/officeart/2005/8/layout/pyramid1"/>
    <dgm:cxn modelId="{707E480A-E70A-491F-8CC7-86FA503A44EA}" type="presParOf" srcId="{2C65431B-4FD0-4DD1-B970-4F34D765FE89}" destId="{955737BA-EAF4-4223-A110-86288EE5A57A}" srcOrd="4" destOrd="0" presId="urn:microsoft.com/office/officeart/2005/8/layout/pyramid1"/>
    <dgm:cxn modelId="{27603F65-95A3-4D88-AC47-AD43062EFCB5}" type="presParOf" srcId="{955737BA-EAF4-4223-A110-86288EE5A57A}" destId="{223723E2-5C46-4CFF-8131-A19D5DD2C007}" srcOrd="0" destOrd="0" presId="urn:microsoft.com/office/officeart/2005/8/layout/pyramid1"/>
    <dgm:cxn modelId="{9991D1A4-9CFC-4882-9066-40980C84B907}" type="presParOf" srcId="{955737BA-EAF4-4223-A110-86288EE5A57A}" destId="{E5C4403B-D0AD-479F-9675-BBCB22FE88E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C967D-EFD4-4390-9985-D58D6E9098C6}">
      <dsp:nvSpPr>
        <dsp:cNvPr id="0" name=""/>
        <dsp:cNvSpPr/>
      </dsp:nvSpPr>
      <dsp:spPr>
        <a:xfrm>
          <a:off x="2312765" y="0"/>
          <a:ext cx="1156382" cy="657998"/>
        </a:xfrm>
        <a:prstGeom prst="trapezoid">
          <a:avLst>
            <a:gd name="adj" fmla="val 87871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4400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Business</a:t>
          </a:r>
          <a:endParaRPr lang="fr-CH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12765" y="0"/>
        <a:ext cx="1156382" cy="657998"/>
      </dsp:txXfrm>
    </dsp:sp>
    <dsp:sp modelId="{5BDD7A40-BBF1-4531-AF4B-71FA54886D0C}">
      <dsp:nvSpPr>
        <dsp:cNvPr id="0" name=""/>
        <dsp:cNvSpPr/>
      </dsp:nvSpPr>
      <dsp:spPr>
        <a:xfrm>
          <a:off x="1734573" y="657998"/>
          <a:ext cx="2312765" cy="657998"/>
        </a:xfrm>
        <a:prstGeom prst="trapezoid">
          <a:avLst>
            <a:gd name="adj" fmla="val 87871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Service Management</a:t>
          </a:r>
          <a:endParaRPr lang="fr-CH" sz="14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39307" y="657998"/>
        <a:ext cx="1503297" cy="657998"/>
      </dsp:txXfrm>
    </dsp:sp>
    <dsp:sp modelId="{169C15ED-4171-4AEE-B24F-F11460874940}">
      <dsp:nvSpPr>
        <dsp:cNvPr id="0" name=""/>
        <dsp:cNvSpPr/>
      </dsp:nvSpPr>
      <dsp:spPr>
        <a:xfrm>
          <a:off x="1156382" y="1315996"/>
          <a:ext cx="3469147" cy="657998"/>
        </a:xfrm>
        <a:prstGeom prst="trapezoid">
          <a:avLst>
            <a:gd name="adj" fmla="val 87871"/>
          </a:avLst>
        </a:prstGeom>
        <a:solidFill>
          <a:srgbClr val="00FFFF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63483" y="1315996"/>
        <a:ext cx="2254946" cy="657998"/>
      </dsp:txXfrm>
    </dsp:sp>
    <dsp:sp modelId="{0D1B2B4A-B5EE-4D50-A904-755AB477C1CC}">
      <dsp:nvSpPr>
        <dsp:cNvPr id="0" name=""/>
        <dsp:cNvSpPr/>
      </dsp:nvSpPr>
      <dsp:spPr>
        <a:xfrm>
          <a:off x="600116" y="1973995"/>
          <a:ext cx="4625530" cy="657998"/>
        </a:xfrm>
        <a:prstGeom prst="trapezoid">
          <a:avLst>
            <a:gd name="adj" fmla="val 87871"/>
          </a:avLst>
        </a:prstGeom>
        <a:solidFill>
          <a:srgbClr val="00CCFF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09584" y="1973995"/>
        <a:ext cx="3006594" cy="657998"/>
      </dsp:txXfrm>
    </dsp:sp>
    <dsp:sp modelId="{223723E2-5C46-4CFF-8131-A19D5DD2C007}">
      <dsp:nvSpPr>
        <dsp:cNvPr id="0" name=""/>
        <dsp:cNvSpPr/>
      </dsp:nvSpPr>
      <dsp:spPr>
        <a:xfrm>
          <a:off x="0" y="2631993"/>
          <a:ext cx="5781913" cy="657998"/>
        </a:xfrm>
        <a:prstGeom prst="trapezoid">
          <a:avLst>
            <a:gd name="adj" fmla="val 87871"/>
          </a:avLst>
        </a:prstGeom>
        <a:solidFill>
          <a:srgbClr val="00B0F0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1834" y="2631993"/>
        <a:ext cx="3758243" cy="657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C967D-EFD4-4390-9985-D58D6E9098C6}">
      <dsp:nvSpPr>
        <dsp:cNvPr id="0" name=""/>
        <dsp:cNvSpPr/>
      </dsp:nvSpPr>
      <dsp:spPr>
        <a:xfrm>
          <a:off x="2312765" y="0"/>
          <a:ext cx="1156382" cy="657998"/>
        </a:xfrm>
        <a:prstGeom prst="trapezoid">
          <a:avLst>
            <a:gd name="adj" fmla="val 87871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4400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Business</a:t>
          </a:r>
          <a:endParaRPr lang="fr-CH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12765" y="0"/>
        <a:ext cx="1156382" cy="657998"/>
      </dsp:txXfrm>
    </dsp:sp>
    <dsp:sp modelId="{5BDD7A40-BBF1-4531-AF4B-71FA54886D0C}">
      <dsp:nvSpPr>
        <dsp:cNvPr id="0" name=""/>
        <dsp:cNvSpPr/>
      </dsp:nvSpPr>
      <dsp:spPr>
        <a:xfrm>
          <a:off x="1734573" y="657998"/>
          <a:ext cx="2312765" cy="657998"/>
        </a:xfrm>
        <a:prstGeom prst="trapezoid">
          <a:avLst>
            <a:gd name="adj" fmla="val 87871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Service Management</a:t>
          </a:r>
          <a:endParaRPr lang="fr-CH" sz="14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39307" y="657998"/>
        <a:ext cx="1503297" cy="657998"/>
      </dsp:txXfrm>
    </dsp:sp>
    <dsp:sp modelId="{169C15ED-4171-4AEE-B24F-F11460874940}">
      <dsp:nvSpPr>
        <dsp:cNvPr id="0" name=""/>
        <dsp:cNvSpPr/>
      </dsp:nvSpPr>
      <dsp:spPr>
        <a:xfrm>
          <a:off x="1156382" y="1315996"/>
          <a:ext cx="3469147" cy="657998"/>
        </a:xfrm>
        <a:prstGeom prst="trapezoid">
          <a:avLst>
            <a:gd name="adj" fmla="val 87871"/>
          </a:avLst>
        </a:prstGeom>
        <a:solidFill>
          <a:srgbClr val="00FFFF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63483" y="1315996"/>
        <a:ext cx="2254946" cy="657998"/>
      </dsp:txXfrm>
    </dsp:sp>
    <dsp:sp modelId="{0D1B2B4A-B5EE-4D50-A904-755AB477C1CC}">
      <dsp:nvSpPr>
        <dsp:cNvPr id="0" name=""/>
        <dsp:cNvSpPr/>
      </dsp:nvSpPr>
      <dsp:spPr>
        <a:xfrm>
          <a:off x="600116" y="1973995"/>
          <a:ext cx="4625530" cy="657998"/>
        </a:xfrm>
        <a:prstGeom prst="trapezoid">
          <a:avLst>
            <a:gd name="adj" fmla="val 87871"/>
          </a:avLst>
        </a:prstGeom>
        <a:solidFill>
          <a:srgbClr val="00CCFF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Management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09584" y="1973995"/>
        <a:ext cx="3006594" cy="657998"/>
      </dsp:txXfrm>
    </dsp:sp>
    <dsp:sp modelId="{223723E2-5C46-4CFF-8131-A19D5DD2C007}">
      <dsp:nvSpPr>
        <dsp:cNvPr id="0" name=""/>
        <dsp:cNvSpPr/>
      </dsp:nvSpPr>
      <dsp:spPr>
        <a:xfrm>
          <a:off x="0" y="2631993"/>
          <a:ext cx="5781913" cy="657998"/>
        </a:xfrm>
        <a:prstGeom prst="trapezoid">
          <a:avLst>
            <a:gd name="adj" fmla="val 87871"/>
          </a:avLst>
        </a:prstGeom>
        <a:solidFill>
          <a:srgbClr val="00B0F0"/>
        </a:solidFill>
        <a:ln>
          <a:noFill/>
        </a:ln>
        <a:effectLst/>
        <a:scene3d>
          <a:camera prst="isometricOffAxis2Left" zoom="95000">
            <a:rot lat="472663" lon="2165777" rev="83880"/>
          </a:camera>
          <a:lightRig rig="flat" dir="t"/>
        </a:scene3d>
        <a:sp3d extrusionH="1270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b="1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Network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CH" sz="1400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Element</a:t>
          </a:r>
          <a:endParaRPr lang="fr-CH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1834" y="2631993"/>
        <a:ext cx="3758243" cy="657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1264" cy="4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424" tIns="45212" rIns="90424" bIns="45212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7037" y="1"/>
            <a:ext cx="2911264" cy="4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424" tIns="45212" rIns="90424" bIns="45212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0362"/>
            <a:ext cx="2911264" cy="4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424" tIns="45212" rIns="90424" bIns="4521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7037" y="9370362"/>
            <a:ext cx="2911264" cy="4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424" tIns="45212" rIns="90424" bIns="4521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567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264" cy="4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24" tIns="45212" rIns="90424" bIns="45212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7037" y="0"/>
            <a:ext cx="2911264" cy="4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24" tIns="45212" rIns="90424" bIns="45212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5774" y="4681981"/>
            <a:ext cx="4926753" cy="443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24" tIns="45212" rIns="90424" bIns="45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2360"/>
            <a:ext cx="2911264" cy="4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24" tIns="45212" rIns="90424" bIns="45212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7037" y="9362360"/>
            <a:ext cx="2911264" cy="49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24" tIns="45212" rIns="90424" bIns="4521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687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755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46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9131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0142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471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7820" y="63945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43256" y="634539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71A77C1-9A55-4CF6-9C5C-CB158B398403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862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5572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0440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868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741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67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407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4327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763675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 Management </a:t>
            </a:r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182824" y="6531605"/>
            <a:ext cx="2971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CH" sz="1050" b="1" i="0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©Alain Bron HEIG-VD</a:t>
            </a:r>
            <a:r>
              <a:rPr lang="fr-CH" sz="1050" b="1" i="0" baseline="0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ETML-ES</a:t>
            </a:r>
            <a:endParaRPr lang="fr-FR" sz="1050" b="1" i="0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8114232" y="6520441"/>
            <a:ext cx="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035209A-5B42-47CB-B244-EC62CB18CE00}" type="slidenum">
              <a:rPr lang="fr-CH" sz="1200" i="0" smtClean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fr-CH" sz="1200" i="0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dmtf.org/wbem/cim-html/2.38.0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SURS</a:t>
            </a:r>
            <a:b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H" sz="4000" dirty="0">
                <a:latin typeface="Arial" panose="020B0604020202020204" pitchFamily="34" charset="0"/>
                <a:cs typeface="Arial" panose="020B0604020202020204" pitchFamily="34" charset="0"/>
              </a:rPr>
              <a:t>STE217</a:t>
            </a:r>
            <a:endParaRPr lang="fr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>
                <a:latin typeface="Arial" panose="020B0604020202020204" pitchFamily="34" charset="0"/>
                <a:cs typeface="Arial" panose="020B0604020202020204" pitchFamily="34" charset="0"/>
              </a:rPr>
              <a:t>STE2</a:t>
            </a:r>
          </a:p>
        </p:txBody>
      </p:sp>
    </p:spTree>
    <p:extLst>
      <p:ext uri="{BB962C8B-B14F-4D97-AF65-F5344CB8AC3E}">
        <p14:creationId xmlns:p14="http://schemas.microsoft.com/office/powerpoint/2010/main" val="68536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coût de fonctionnement d’un réseau (</a:t>
            </a:r>
            <a:r>
              <a:rPr lang="fr-CH" sz="1800" i="1" dirty="0" smtClean="0">
                <a:latin typeface="Arial" panose="020B0604020202020204" pitchFamily="34" charset="0"/>
              </a:rPr>
              <a:t>TCO</a:t>
            </a:r>
            <a:r>
              <a:rPr lang="fr-CH" sz="1800" dirty="0" smtClean="0">
                <a:latin typeface="Arial" panose="020B0604020202020204" pitchFamily="34" charset="0"/>
              </a:rPr>
              <a:t> – </a:t>
            </a:r>
            <a:r>
              <a:rPr lang="fr-CH" sz="1600" i="1" dirty="0" smtClean="0">
                <a:latin typeface="Arial" panose="020B0604020202020204" pitchFamily="34" charset="0"/>
              </a:rPr>
              <a:t>Total </a:t>
            </a:r>
            <a:r>
              <a:rPr lang="fr-CH" sz="1600" i="1" dirty="0" err="1" smtClean="0">
                <a:latin typeface="Arial" panose="020B0604020202020204" pitchFamily="34" charset="0"/>
              </a:rPr>
              <a:t>Cost</a:t>
            </a:r>
            <a:r>
              <a:rPr lang="fr-CH" sz="1600" i="1" dirty="0" smtClean="0">
                <a:latin typeface="Arial" panose="020B0604020202020204" pitchFamily="34" charset="0"/>
              </a:rPr>
              <a:t> </a:t>
            </a:r>
            <a:r>
              <a:rPr lang="fr-CH" sz="1600" i="1" dirty="0" err="1" smtClean="0">
                <a:latin typeface="Arial" panose="020B0604020202020204" pitchFamily="34" charset="0"/>
              </a:rPr>
              <a:t>Ownership</a:t>
            </a:r>
            <a:r>
              <a:rPr lang="fr-CH" sz="1800" dirty="0" smtClean="0">
                <a:latin typeface="Arial" panose="020B0604020202020204" pitchFamily="34" charset="0"/>
              </a:rPr>
              <a:t>) est partagé entre coût du matériel (y compris les licences et l’amortissement) et le coût opérationnel (personnel, électricité, contrats de maintenance, etc.)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coût opérationnel peut être de l’ordre de 2 fois le coût matériel, selon Cisco.</a:t>
            </a:r>
            <a:endParaRPr lang="fr-FR" sz="14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– coûts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18" y="3403413"/>
            <a:ext cx="4067849" cy="27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5663823" y="6534073"/>
            <a:ext cx="3275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Cisco </a:t>
            </a:r>
            <a:r>
              <a:rPr lang="fr-CH" sz="1050" dirty="0">
                <a:latin typeface="Arial" panose="020B0604020202020204" pitchFamily="34" charset="0"/>
                <a:cs typeface="Arial" panose="020B0604020202020204" pitchFamily="34" charset="0"/>
              </a:rPr>
              <a:t>Network Management Fundamentals</a:t>
            </a:r>
          </a:p>
        </p:txBody>
      </p:sp>
    </p:spTree>
    <p:extLst>
      <p:ext uri="{BB962C8B-B14F-4D97-AF65-F5344CB8AC3E}">
        <p14:creationId xmlns:p14="http://schemas.microsoft.com/office/powerpoint/2010/main" val="3542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7782" y="1264659"/>
            <a:ext cx="761085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Activer l’export sur une interface d’un routeur:</a:t>
            </a:r>
          </a:p>
          <a:p>
            <a:pPr marL="538163" lvl="1">
              <a:spcBef>
                <a:spcPct val="50000"/>
              </a:spcBef>
              <a:buClr>
                <a:schemeClr val="accent2"/>
              </a:buClr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fa0/0</a:t>
            </a:r>
          </a:p>
          <a:p>
            <a:pPr marL="538163" lvl="1">
              <a:spcBef>
                <a:spcPct val="50000"/>
              </a:spcBef>
              <a:buClr>
                <a:schemeClr val="accent2"/>
              </a:buClr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flow {ingress | egress}</a:t>
            </a:r>
          </a:p>
          <a:p>
            <a:pPr marL="538163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Voir le contenu du cache </a:t>
            </a:r>
            <a:r>
              <a:rPr lang="fr-CH" sz="1800" dirty="0" err="1">
                <a:latin typeface="Arial" panose="020B0604020202020204" pitchFamily="34" charset="0"/>
              </a:rPr>
              <a:t>Netflow</a:t>
            </a:r>
            <a:r>
              <a:rPr lang="fr-CH" sz="1800" dirty="0">
                <a:latin typeface="Arial" panose="020B0604020202020204" pitchFamily="34" charset="0"/>
              </a:rPr>
              <a:t> sur un routeur:</a:t>
            </a:r>
          </a:p>
          <a:p>
            <a:pPr marL="717550" lvl="2" indent="-179388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Router# show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cache flow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Vérifier les données exportées: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Router# show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flow export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Cisco </a:t>
            </a:r>
            <a:r>
              <a:rPr lang="fr-CH" altLang="fr-FR" sz="1800" dirty="0" err="1">
                <a:latin typeface="Arial" charset="0"/>
                <a:cs typeface="Arial" charset="0"/>
              </a:rPr>
              <a:t>Netflow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4659"/>
            <a:ext cx="75158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Architecture </a:t>
            </a:r>
            <a:r>
              <a:rPr lang="fr-FR" sz="1800" dirty="0" smtClean="0">
                <a:latin typeface="Arial" panose="020B0604020202020204" pitchFamily="34" charset="0"/>
              </a:rPr>
              <a:t>client (agent)-serveur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9" name="Nuage 8"/>
          <p:cNvSpPr/>
          <p:nvPr/>
        </p:nvSpPr>
        <p:spPr bwMode="auto">
          <a:xfrm>
            <a:off x="2035288" y="3136964"/>
            <a:ext cx="3645539" cy="2751772"/>
          </a:xfrm>
          <a:prstGeom prst="cloud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20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>
                <a:latin typeface="Arial" pitchFamily="34" charset="0"/>
                <a:cs typeface="Arial" pitchFamily="34" charset="0"/>
              </a:rPr>
              <a:t>               Messages UDP/IP</a:t>
            </a:r>
            <a:endParaRPr kumimoji="0" lang="fr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413710" y="3517178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11" name="Cube 10"/>
          <p:cNvSpPr/>
          <p:nvPr/>
        </p:nvSpPr>
        <p:spPr bwMode="auto">
          <a:xfrm>
            <a:off x="5153026" y="2419351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5596772" y="2109295"/>
            <a:ext cx="1718428" cy="1291987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routeur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ube 17"/>
          <p:cNvSpPr/>
          <p:nvPr/>
        </p:nvSpPr>
        <p:spPr bwMode="auto">
          <a:xfrm>
            <a:off x="1409700" y="2581274"/>
            <a:ext cx="1447800" cy="1447801"/>
          </a:xfrm>
          <a:prstGeom prst="cube">
            <a:avLst/>
          </a:prstGeom>
          <a:solidFill>
            <a:srgbClr val="00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1409700" y="1809751"/>
            <a:ext cx="1658240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Collecteur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Netflow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2041" y="3965704"/>
            <a:ext cx="176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2000" i="1" dirty="0">
                <a:latin typeface="Arial" pitchFamily="34" charset="0"/>
                <a:cs typeface="Arial" pitchFamily="34" charset="0"/>
              </a:rPr>
              <a:t>Console de management</a:t>
            </a:r>
          </a:p>
        </p:txBody>
      </p:sp>
      <p:sp>
        <p:nvSpPr>
          <p:cNvPr id="2" name="Forme libre 1"/>
          <p:cNvSpPr/>
          <p:nvPr/>
        </p:nvSpPr>
        <p:spPr bwMode="auto">
          <a:xfrm>
            <a:off x="2583809" y="2306973"/>
            <a:ext cx="3221373" cy="1245852"/>
          </a:xfrm>
          <a:custGeom>
            <a:avLst/>
            <a:gdLst>
              <a:gd name="connsiteX0" fmla="*/ 0 w 3221373"/>
              <a:gd name="connsiteY0" fmla="*/ 0 h 1410261"/>
              <a:gd name="connsiteX1" fmla="*/ 1308683 w 3221373"/>
              <a:gd name="connsiteY1" fmla="*/ 1400962 h 1410261"/>
              <a:gd name="connsiteX2" fmla="*/ 3221373 w 3221373"/>
              <a:gd name="connsiteY2" fmla="*/ 645953 h 1410261"/>
              <a:gd name="connsiteX3" fmla="*/ 3221373 w 3221373"/>
              <a:gd name="connsiteY3" fmla="*/ 645953 h 141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373" h="1410261">
                <a:moveTo>
                  <a:pt x="0" y="0"/>
                </a:moveTo>
                <a:cubicBezTo>
                  <a:pt x="385894" y="646651"/>
                  <a:pt x="771788" y="1293303"/>
                  <a:pt x="1308683" y="1400962"/>
                </a:cubicBezTo>
                <a:cubicBezTo>
                  <a:pt x="1845578" y="1508621"/>
                  <a:pt x="3221373" y="645953"/>
                  <a:pt x="3221373" y="645953"/>
                </a:cubicBezTo>
                <a:lnTo>
                  <a:pt x="3221373" y="645953"/>
                </a:lnTo>
              </a:path>
            </a:pathLst>
          </a:custGeom>
          <a:noFill/>
          <a:ln w="31750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29218" y="2726217"/>
            <a:ext cx="16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 </a:t>
            </a:r>
            <a:r>
              <a:rPr lang="fr-CH" sz="1600" b="1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Netflow</a:t>
            </a:r>
            <a:endParaRPr lang="fr-CH" sz="1600" b="1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Cisco </a:t>
            </a:r>
            <a:r>
              <a:rPr lang="fr-CH" altLang="fr-FR" sz="1800" dirty="0" err="1">
                <a:latin typeface="Arial" charset="0"/>
                <a:cs typeface="Arial" charset="0"/>
              </a:rPr>
              <a:t>Netflow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3" name="Double flèche horizontale 2"/>
          <p:cNvSpPr/>
          <p:nvPr/>
        </p:nvSpPr>
        <p:spPr bwMode="auto">
          <a:xfrm rot="16200000">
            <a:off x="3648772" y="2818268"/>
            <a:ext cx="4064109" cy="666572"/>
          </a:xfrm>
          <a:prstGeom prst="leftRightArrow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</a:t>
            </a: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IP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938006" y="4029075"/>
            <a:ext cx="3094899" cy="21535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fr-CH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flow-export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 port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fr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flow-export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CH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flow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{</a:t>
            </a:r>
            <a:r>
              <a:rPr lang="fr-CH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ingress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| </a:t>
            </a:r>
            <a:r>
              <a:rPr lang="fr-CH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egress</a:t>
            </a: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  <a:b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kumimoji="0" lang="fr-CH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1" y="2556358"/>
            <a:ext cx="1946705" cy="11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3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 animBg="1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NETCONF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NETCONF</a:t>
            </a:r>
            <a:r>
              <a:rPr lang="fr-CH" sz="1800" dirty="0">
                <a:latin typeface="Arial" panose="020B0604020202020204" pitchFamily="34" charset="0"/>
              </a:rPr>
              <a:t> est </a:t>
            </a:r>
            <a:r>
              <a:rPr lang="fr-CH" sz="1800" dirty="0" smtClean="0">
                <a:latin typeface="Arial" panose="020B0604020202020204" pitchFamily="34" charset="0"/>
              </a:rPr>
              <a:t>un mécanisme </a:t>
            </a:r>
            <a:r>
              <a:rPr lang="fr-CH" sz="1800" dirty="0">
                <a:latin typeface="Arial" panose="020B0604020202020204" pitchFamily="34" charset="0"/>
              </a:rPr>
              <a:t>(RFC 6241) destiné à l’industrialisation des configurations d’équipements</a:t>
            </a:r>
            <a:r>
              <a:rPr lang="fr-CH" sz="1800" dirty="0" smtClean="0">
                <a:latin typeface="Arial" panose="020B0604020202020204" pitchFamily="34" charset="0"/>
              </a:rPr>
              <a:t>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Configuration en mode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CLI</a:t>
            </a:r>
            <a:r>
              <a:rPr lang="fr-CH" sz="1800" dirty="0" smtClean="0">
                <a:latin typeface="Arial" panose="020B0604020202020204" pitchFamily="34" charset="0"/>
              </a:rPr>
              <a:t> (</a:t>
            </a:r>
            <a:r>
              <a:rPr lang="fr-CH" sz="1800" i="1" dirty="0" smtClean="0">
                <a:latin typeface="Arial" panose="020B0604020202020204" pitchFamily="34" charset="0"/>
              </a:rPr>
              <a:t>Command Line Interface</a:t>
            </a:r>
            <a:r>
              <a:rPr lang="fr-CH" sz="1800" dirty="0" smtClean="0">
                <a:latin typeface="Arial" panose="020B0604020202020204" pitchFamily="34" charset="0"/>
              </a:rPr>
              <a:t>) fastidieuse</a:t>
            </a:r>
            <a:endParaRPr lang="fr-CH" sz="1800" dirty="0">
              <a:latin typeface="Arial" panose="020B0604020202020204" pitchFamily="34" charset="0"/>
            </a:endParaRP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fr-CH" sz="1800" dirty="0">
                <a:latin typeface="Arial" panose="020B0604020202020204" pitchFamily="34" charset="0"/>
              </a:rPr>
              <a:t>Vise à remplacer SNMP pour la partie configuration des équipements.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Basé sur une modélisation YANG ou JSON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Peut prendre place sur différents protocoles (RPC, SSH, SOAP, BEEP)</a:t>
            </a:r>
            <a:endParaRPr lang="fr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NETCONF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NETCONF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fonctionne en mode client (agent) – serveur.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Implémente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opérations</a:t>
            </a:r>
            <a:r>
              <a:rPr lang="fr-CH" sz="1800" dirty="0">
                <a:latin typeface="Arial" panose="020B0604020202020204" pitchFamily="34" charset="0"/>
              </a:rPr>
              <a:t> permettant de transmettre un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contenu</a:t>
            </a:r>
            <a:r>
              <a:rPr lang="fr-CH" sz="1800" dirty="0">
                <a:latin typeface="Arial" panose="020B0604020202020204" pitchFamily="34" charset="0"/>
              </a:rPr>
              <a:t> au format XML selon le modèle YANG, transporté via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messages</a:t>
            </a:r>
            <a:r>
              <a:rPr lang="fr-CH" sz="1800" dirty="0">
                <a:latin typeface="Arial" panose="020B0604020202020204" pitchFamily="34" charset="0"/>
              </a:rPr>
              <a:t> RPC protégés </a:t>
            </a:r>
            <a:r>
              <a:rPr lang="fr-CH" sz="1800" dirty="0" smtClean="0">
                <a:latin typeface="Arial" panose="020B0604020202020204" pitchFamily="34" charset="0"/>
              </a:rPr>
              <a:t>par SSH.</a:t>
            </a:r>
            <a:endParaRPr lang="fr-CH" sz="1800" dirty="0">
              <a:latin typeface="Arial" panose="020B0604020202020204" pitchFamily="34" charset="0"/>
            </a:endParaRPr>
          </a:p>
        </p:txBody>
      </p:sp>
      <p:pic>
        <p:nvPicPr>
          <p:cNvPr id="8" name="Picture 2" descr="File:NETCONF-layers.svg">
            <a:extLst>
              <a:ext uri="{FF2B5EF4-FFF2-40B4-BE49-F238E27FC236}">
                <a16:creationId xmlns:a16="http://schemas.microsoft.com/office/drawing/2014/main" xmlns="" id="{E18671F9-E59E-4B6C-BE45-58921292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43" y="3120117"/>
            <a:ext cx="5551257" cy="27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NETCONF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45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NETCONF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fonctionne en mode </a:t>
            </a:r>
            <a:r>
              <a:rPr lang="fr-CH" sz="1800" dirty="0" smtClean="0">
                <a:latin typeface="Arial" panose="020B0604020202020204" pitchFamily="34" charset="0"/>
              </a:rPr>
              <a:t>client (agent) – serveur.</a:t>
            </a:r>
            <a:endParaRPr lang="fr-CH" sz="1800" dirty="0">
              <a:latin typeface="Arial" panose="020B0604020202020204" pitchFamily="34" charset="0"/>
            </a:endParaRP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Implémente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opérations</a:t>
            </a:r>
            <a:r>
              <a:rPr lang="fr-CH" sz="1800" dirty="0" smtClean="0"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permettant de transmettre un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contenu</a:t>
            </a:r>
            <a:r>
              <a:rPr lang="fr-CH" sz="1800" dirty="0">
                <a:latin typeface="Arial" panose="020B0604020202020204" pitchFamily="34" charset="0"/>
              </a:rPr>
              <a:t> au format XML </a:t>
            </a:r>
            <a:r>
              <a:rPr lang="fr-CH" sz="1800" dirty="0" smtClean="0">
                <a:latin typeface="Arial" panose="020B0604020202020204" pitchFamily="34" charset="0"/>
              </a:rPr>
              <a:t>selon le modèle YANG</a:t>
            </a:r>
            <a:r>
              <a:rPr lang="fr-CH" sz="1800" dirty="0">
                <a:latin typeface="Arial" panose="020B0604020202020204" pitchFamily="34" charset="0"/>
              </a:rPr>
              <a:t>, transporté via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messages</a:t>
            </a:r>
            <a:r>
              <a:rPr lang="fr-CH" sz="1800" dirty="0">
                <a:latin typeface="Arial" panose="020B0604020202020204" pitchFamily="34" charset="0"/>
              </a:rPr>
              <a:t> RPC.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9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Retrieve running configuration and device state information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get-config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Retrieve all or part of a specified configuration datastore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edit-config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Edit a configuration datastore by creating, deleting, 			 merging or replacing content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copy-config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Copy an entire configuration datastore to another 			 configuration datastore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delete-config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Delete a configuration datastore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Lock an entire configuration datastore of a device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unlock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Release a configuration datastore lock previously obtained 		 with the &lt;lock&gt; operation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close-session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Request graceful termination of a NETCONF session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kill-session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	 Force the termination of a NETCONF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NETCONF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4932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NETCONF s’appuie sur un </a:t>
            </a:r>
            <a:r>
              <a:rPr lang="fr-CH" sz="1800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datastore</a:t>
            </a:r>
            <a:r>
              <a:rPr lang="fr-CH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présent sur le client (agent):</a:t>
            </a:r>
          </a:p>
          <a:p>
            <a:pPr marL="0" lvl="1">
              <a:spcBef>
                <a:spcPts val="0"/>
              </a:spcBef>
              <a:buClr>
                <a:schemeClr val="accent2"/>
              </a:buClr>
            </a:pPr>
            <a:endParaRPr lang="en-US" sz="1600" dirty="0" smtClean="0">
              <a:latin typeface="Arial" panose="020B0604020202020204" pitchFamily="34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conceptual place to store and access information.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might be implemented, for example, using files,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database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flash memory locations, or combinations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thereof.</a:t>
            </a: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Configuration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holding the complete set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configuration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that is required to get a device from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its initial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 state into a desired operational state.</a:t>
            </a: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more usefully seen as the target or source of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NETCONF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NETCONF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does not specify how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organised</a:t>
            </a:r>
            <a:r>
              <a:rPr lang="en-US" sz="1600" dirty="0">
                <a:latin typeface="Arial" panose="020B0604020202020204" pitchFamily="34" charset="0"/>
              </a:rPr>
              <a:t>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Implicit is the assumption that there will be a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DDL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(Data Definition Language)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that DDL is not specified</a:t>
            </a: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lvl="2">
              <a:spcBef>
                <a:spcPts val="0"/>
              </a:spcBef>
              <a:buClr>
                <a:schemeClr val="accent2"/>
              </a:buClr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Datastores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are named; they have to be in order for NETCONF to be able to target them. NETCONF defines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(mandatory),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candidate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Users can define any number of additional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YANG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nécessite un formatage standard des données: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DDL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Data </a:t>
            </a:r>
            <a:r>
              <a:rPr lang="fr-CH" sz="18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Definition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Language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).</a:t>
            </a:r>
            <a:endParaRPr lang="fr-CH" sz="1800" b="1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b="1" dirty="0" smtClean="0">
                <a:latin typeface="Arial" panose="020B0604020202020204" pitchFamily="34" charset="0"/>
                <a:cs typeface="Courier New" panose="02070309020205020404" pitchFamily="49" charset="0"/>
              </a:rPr>
              <a:t>YANG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fr-CH" sz="18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Yet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Another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 Next </a:t>
            </a:r>
            <a:r>
              <a:rPr lang="fr-CH" sz="18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Generation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- RFC 6020, 7950) est 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le langage 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de 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modélisation de NETCONF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YANG remplace le modèle SMI 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fr-CH" sz="1800" i="1" dirty="0">
                <a:latin typeface="Arial" panose="020B0604020202020204" pitchFamily="34" charset="0"/>
                <a:cs typeface="Courier New" panose="02070309020205020404" pitchFamily="49" charset="0"/>
              </a:rPr>
              <a:t>Structure of Management Information</a:t>
            </a:r>
            <a:r>
              <a:rPr lang="fr-CH" sz="1800" dirty="0">
                <a:latin typeface="Arial" panose="020B0604020202020204" pitchFamily="34" charset="0"/>
                <a:cs typeface="Courier New" panose="02070309020205020404" pitchFamily="49" charset="0"/>
              </a:rPr>
              <a:t>) utilisé par SNMP pour les 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MIB, en tant que DDL.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Modélisation en arborescence.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Implémentation de données de configuration et de données d’état.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Données typées.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Les messages transmis par NETCONF le sont au format XML.</a:t>
            </a:r>
            <a:endParaRPr lang="fr-CH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YANG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YANG définit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modules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Structure générale d’un module:</a:t>
            </a:r>
          </a:p>
          <a:p>
            <a:pPr marL="358775" lvl="2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Header</a:t>
            </a:r>
          </a:p>
          <a:p>
            <a:pPr marL="358775" lvl="2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Imports/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Includes</a:t>
            </a:r>
            <a:endParaRPr lang="fr-CH" sz="1800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58775" lvl="2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Type 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definitions</a:t>
            </a:r>
            <a:endParaRPr lang="fr-CH" sz="1800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58775" lvl="2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Configuration and 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Operationnal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data 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declarations</a:t>
            </a:r>
            <a:endParaRPr lang="fr-CH" sz="1800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358775" lvl="2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Action (RPC) et Notification 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declarations</a:t>
            </a:r>
            <a:endParaRPr lang="fr-CH" sz="1800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YANG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Exemple de fichier YANG</a:t>
            </a: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8" name="Organigramme : Document 7"/>
          <p:cNvSpPr/>
          <p:nvPr/>
        </p:nvSpPr>
        <p:spPr bwMode="auto">
          <a:xfrm>
            <a:off x="2217293" y="565603"/>
            <a:ext cx="5788187" cy="6408939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IF-MIB {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"urn:ietf:params:xml:ns:yang:smiv2:IF-MIB";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"if-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mib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IANAifType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-MIB  { prefix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ianaiftype-mib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";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SNMPv2-TC       { prefix "smiv2";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-yang-types { prefix "yang"; }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interfaces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</a:t>
            </a:r>
            <a:r>
              <a:rPr lang="en-US" sz="9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ifNumber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 int32;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false;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description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"The number of network interfaces (regardless of their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current state) present on this system.";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9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ifAdminStatus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type enumeration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up      { value 1;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down    { value 2;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testing { value 3;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true;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description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"The desired state of the interface.  The testing(3) state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indicates that no operational packets can be passed.  When 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managed system initializes, all interfaces start with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ifAdminStatus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in the down(2) state.  As a result of either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explicit management action or per configuration information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retained by the managed system,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ifAdminStatus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is then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changed to either the up(1) or testing(3) states (or remains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in the down(2) state).";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fr-CH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Transactions XML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302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échange des messages au format XML.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Message </a:t>
            </a:r>
            <a:r>
              <a:rPr lang="fr-CH" sz="18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	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permet d’obtenir les capacités 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fr-CH" sz="16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capabilities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) d’un 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			équipement (client 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NETCONF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0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version="1.0" 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="UTF-8"?&gt;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CH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fr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="urn:ietf:params:xml:ns:netconf:base:1.1"&gt;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capabilities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capability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&gt;urn:ietf:params:netconf:base:1.1&lt;/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capability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capabilities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</a:t>
            </a:r>
            <a:r>
              <a:rPr lang="fr-CH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80891" y="1278385"/>
            <a:ext cx="7765073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r-CH" altLang="fr-FR" sz="1800" dirty="0"/>
              <a:t>La notion de </a:t>
            </a:r>
            <a:r>
              <a:rPr lang="fr-CH" altLang="fr-FR" sz="1800" dirty="0">
                <a:solidFill>
                  <a:srgbClr val="3333FF"/>
                </a:solidFill>
              </a:rPr>
              <a:t>qualité</a:t>
            </a:r>
            <a:r>
              <a:rPr lang="fr-CH" altLang="fr-FR" sz="1800" dirty="0">
                <a:solidFill>
                  <a:srgbClr val="0070C0"/>
                </a:solidFill>
              </a:rPr>
              <a:t> </a:t>
            </a:r>
            <a:r>
              <a:rPr lang="fr-CH" altLang="fr-FR" sz="1800" dirty="0">
                <a:solidFill>
                  <a:srgbClr val="3333FF"/>
                </a:solidFill>
              </a:rPr>
              <a:t>de</a:t>
            </a:r>
            <a:r>
              <a:rPr lang="fr-CH" altLang="fr-FR" sz="1800" dirty="0">
                <a:solidFill>
                  <a:srgbClr val="0070C0"/>
                </a:solidFill>
              </a:rPr>
              <a:t> </a:t>
            </a:r>
            <a:r>
              <a:rPr lang="fr-CH" altLang="fr-FR" sz="1800" dirty="0">
                <a:solidFill>
                  <a:srgbClr val="3333FF"/>
                </a:solidFill>
              </a:rPr>
              <a:t>service</a:t>
            </a:r>
            <a:r>
              <a:rPr lang="fr-CH" altLang="fr-FR" sz="1800" dirty="0">
                <a:solidFill>
                  <a:srgbClr val="0070C0"/>
                </a:solidFill>
              </a:rPr>
              <a:t> </a:t>
            </a:r>
            <a:r>
              <a:rPr lang="fr-CH" altLang="fr-FR" sz="1800" dirty="0"/>
              <a:t>(</a:t>
            </a:r>
            <a:r>
              <a:rPr lang="fr-CH" altLang="fr-FR" sz="1800" i="1" dirty="0" err="1"/>
              <a:t>Quality</a:t>
            </a:r>
            <a:r>
              <a:rPr lang="fr-CH" altLang="fr-FR" sz="1800" i="1" dirty="0"/>
              <a:t> of Service </a:t>
            </a:r>
            <a:r>
              <a:rPr lang="fr-CH" altLang="fr-FR" sz="1800" dirty="0"/>
              <a:t>– </a:t>
            </a:r>
            <a:r>
              <a:rPr lang="fr-CH" altLang="fr-FR" sz="1800" dirty="0" err="1">
                <a:solidFill>
                  <a:srgbClr val="3333FF"/>
                </a:solidFill>
              </a:rPr>
              <a:t>QoS</a:t>
            </a:r>
            <a:r>
              <a:rPr lang="fr-CH" altLang="fr-FR" sz="1800" dirty="0"/>
              <a:t>) est liée aux «performances» que doit pouvoir assurer un système d’information pour permettre à ses applications de fonctionner dans de bonnes conditions.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altLang="fr-FR" sz="1800" dirty="0"/>
              <a:t>Les performances attendues sont fonction de l’application.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altLang="fr-FR" sz="1800" dirty="0"/>
              <a:t>Les performances effectives dépendent du système d’information, et notamment de ses réseaux.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altLang="fr-FR" sz="1800" dirty="0"/>
              <a:t>La perception de la «qualité» de la part de l’utilisateur peut parfois être subjective…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– qualité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2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Transactions XML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échange des messages au format XML.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Message </a:t>
            </a:r>
            <a:r>
              <a:rPr lang="fr-CH" sz="18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	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permet d’obtenir les capacités 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(</a:t>
            </a:r>
            <a:r>
              <a:rPr lang="fr-CH" sz="1600" i="1" dirty="0" err="1">
                <a:latin typeface="Arial" panose="020B0604020202020204" pitchFamily="34" charset="0"/>
                <a:cs typeface="Courier New" panose="02070309020205020404" pitchFamily="49" charset="0"/>
              </a:rPr>
              <a:t>capabilities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) d’un 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			équipement (client 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NETCONF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)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050" dirty="0" smtClean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xml version="1.0" encoding="UTF-8"?&gt;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nn-NO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n-NO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xmlns="urn:ietf:params:xml:ns:netconf:base:1.1"&gt;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capabilities&gt;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capability&gt;urn:ietf:params:netconf:base:1.1&lt;/capability&gt;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&lt;capability&gt;urn:ietf:params:netconf:capability:writable-running:1.0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capability&gt;</a:t>
            </a:r>
            <a:endParaRPr lang="nn-NO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capability&gt;urn:ietf:params:netconf:capability:candidate:1.0&lt;/capability&gt;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capability&gt;urn:ietf:params:netconf:capability:confirmed-commit:1.0&lt;/</a:t>
            </a: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capability&gt;</a:t>
            </a:r>
            <a:endParaRPr lang="nn-NO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capability&gt;urn:ietf:params:netconf:capability:xpath:1.0&lt;/capability&gt;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capability&gt;urn:ietf:params:netconf:capability:validate:1.0&lt;/capability&gt;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capability&gt;urn:ietf:params:netconf:capability:rollback-on-error:1.0&lt;/</a:t>
            </a: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capability&gt;</a:t>
            </a:r>
            <a:endParaRPr lang="nn-NO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capability&gt;http://tail-f.com/ns/netconf/with-defaults/1.0&lt;/capability&gt;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nn-NO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>
              <a:spcBef>
                <a:spcPts val="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&lt;capability&gt;urn:ietf:params:xml:ns:yang:ietf-inet-types? revision=2010-09-</a:t>
            </a:r>
          </a:p>
          <a:p>
            <a:pPr marL="457200" lvl="2">
              <a:spcBef>
                <a:spcPts val="0"/>
              </a:spcBef>
              <a:buClr>
                <a:schemeClr val="accent2"/>
              </a:buClr>
            </a:pP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24&amp;amp;module=ietf-inet-types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&lt;/capability&gt;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capabilities&gt;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session-id&gt;5&lt;/session-id&gt;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nn-NO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</a:t>
            </a:r>
            <a:r>
              <a:rPr lang="nn-NO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n-NO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Transactions XML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échange des messages au format XML.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Message </a:t>
            </a:r>
            <a:r>
              <a:rPr lang="fr-CH" sz="18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CH" sz="18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-config	</a:t>
            </a:r>
            <a:r>
              <a:rPr lang="fr-CH" sz="1600" dirty="0">
                <a:latin typeface="Arial" panose="020B0604020202020204" pitchFamily="34" charset="0"/>
                <a:cs typeface="Courier New" panose="02070309020205020404" pitchFamily="49" charset="0"/>
              </a:rPr>
              <a:t>permet 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de récupérer la configuration complète ou 				partielle d’un équipement (client NETCONF)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0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="urn:ietf:params:xml:ns:netconf:base:1.1” message-id="1"&gt;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CH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CH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-confi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source&gt;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running/&gt;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source&gt;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="http://tail-f.com/ns/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/1.1"&gt;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&lt;/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CH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H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CH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-config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2">
              <a:spcBef>
                <a:spcPct val="50000"/>
              </a:spcBef>
              <a:buClr>
                <a:schemeClr val="accent2"/>
              </a:buClr>
            </a:pP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H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fr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1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909638"/>
            <a:ext cx="85629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Transactions XML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81860" y="1730254"/>
            <a:ext cx="2384385" cy="365720"/>
          </a:xfrm>
          <a:prstGeom prst="wedgeRectCallout">
            <a:avLst>
              <a:gd name="adj1" fmla="val -73380"/>
              <a:gd name="adj2" fmla="val 1379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  <a:r>
              <a:rPr kumimoji="0" lang="fr-CH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cible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23529" y="1819901"/>
            <a:ext cx="1728599" cy="365720"/>
          </a:xfrm>
          <a:prstGeom prst="wedgeRectCallout">
            <a:avLst>
              <a:gd name="adj1" fmla="val -38038"/>
              <a:gd name="adj2" fmla="val 22214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Réponses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59" y="5916706"/>
            <a:ext cx="1897337" cy="33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648264" y="3429000"/>
            <a:ext cx="2384385" cy="365720"/>
          </a:xfrm>
          <a:prstGeom prst="wedgeRectCallout">
            <a:avLst>
              <a:gd name="adj1" fmla="val -39918"/>
              <a:gd name="adj2" fmla="val -11612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configuration transmise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Notifications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permet l’envoi de messages en cas d’événement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Basé sur RPC/TCP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La console (management) désireuse de recevoir des notifications doit émettre une demande de  </a:t>
            </a:r>
            <a:r>
              <a:rPr lang="fr-CH" sz="1800" dirty="0" smtClean="0">
                <a:solidFill>
                  <a:srgbClr val="0070C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souscription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auprès de l’agent (client NETCONF) concerné.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Network-</a:t>
            </a:r>
            <a:r>
              <a:rPr lang="fr-CH" altLang="fr-FR" sz="1800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wide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Transactions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NETCONF permet la configuration simultanée de plusieurs équipements (client NETCONF): </a:t>
            </a:r>
            <a:r>
              <a:rPr lang="fr-CH" sz="1800" dirty="0" smtClean="0">
                <a:solidFill>
                  <a:srgbClr val="0070C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Network </a:t>
            </a:r>
            <a:r>
              <a:rPr lang="fr-CH" sz="1800" dirty="0" err="1" smtClean="0">
                <a:solidFill>
                  <a:srgbClr val="0070C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wide</a:t>
            </a:r>
            <a:r>
              <a:rPr lang="fr-CH" sz="1800" dirty="0" smtClean="0">
                <a:solidFill>
                  <a:srgbClr val="0070C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Transaction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i="1" dirty="0" smtClean="0">
                <a:latin typeface="Arial" panose="020B0604020202020204" pitchFamily="34" charset="0"/>
                <a:cs typeface="Courier New" panose="02070309020205020404" pitchFamily="49" charset="0"/>
              </a:rPr>
              <a:t>Orchestration</a:t>
            </a:r>
            <a:r>
              <a:rPr lang="fr-CH" sz="16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des configurations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Possibilité de retour à la configuration précédente (roll-back) grâce aux </a:t>
            </a:r>
            <a:r>
              <a:rPr lang="fr-CH" sz="1800" dirty="0" err="1" smtClean="0">
                <a:latin typeface="Arial" panose="020B0604020202020204" pitchFamily="34" charset="0"/>
                <a:cs typeface="Courier New" panose="02070309020205020404" pitchFamily="49" charset="0"/>
              </a:rPr>
              <a:t>datastore</a:t>
            </a:r>
            <a:r>
              <a:rPr lang="fr-CH" sz="1800" dirty="0" smtClean="0">
                <a:latin typeface="Arial" panose="020B0604020202020204" pitchFamily="34" charset="0"/>
                <a:cs typeface="Courier New" panose="02070309020205020404" pitchFamily="49" charset="0"/>
              </a:rPr>
              <a:t>.</a:t>
            </a: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6" y="1273830"/>
            <a:ext cx="4314825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vs SNMP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59" y="5916706"/>
            <a:ext cx="1897337" cy="33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2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E2EDFDAC-D818-4228-98F0-BA40AE1C6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116</a:t>
            </a:fld>
            <a:endParaRPr lang="fr-CH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706A6E4B-7627-4A51-9415-27F68C3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NETCONF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Cisco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77E9C58E-1BCD-49F5-B587-A6E8DF76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82" y="1264659"/>
            <a:ext cx="7610856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Disponible dès IOS 12.4(9)T ou IOS XE 2.1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400" dirty="0" smtClean="0">
                <a:latin typeface="Arial" panose="020B0604020202020204" pitchFamily="34" charset="0"/>
              </a:rPr>
              <a:t>Par défaut, </a:t>
            </a:r>
            <a:r>
              <a:rPr lang="fr-CH" sz="1400" dirty="0">
                <a:latin typeface="Arial" panose="020B0604020202020204" pitchFamily="34" charset="0"/>
              </a:rPr>
              <a:t>port </a:t>
            </a:r>
            <a:r>
              <a:rPr lang="fr-CH" sz="1400" dirty="0" smtClean="0">
                <a:latin typeface="Arial" panose="020B0604020202020204" pitchFamily="34" charset="0"/>
              </a:rPr>
              <a:t>TCP 830 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400" dirty="0">
                <a:latin typeface="Arial" panose="020B0604020202020204" pitchFamily="34" charset="0"/>
              </a:rPr>
              <a:t>Brique composant </a:t>
            </a:r>
            <a:r>
              <a:rPr lang="fr-CH" sz="1400" dirty="0" smtClean="0">
                <a:latin typeface="Arial" panose="020B0604020202020204" pitchFamily="34" charset="0"/>
              </a:rPr>
              <a:t>le </a:t>
            </a:r>
            <a:r>
              <a:rPr lang="fr-CH" sz="1400" dirty="0" err="1" smtClean="0">
                <a:latin typeface="Arial" panose="020B0604020202020204" pitchFamily="34" charset="0"/>
              </a:rPr>
              <a:t>framework</a:t>
            </a:r>
            <a:r>
              <a:rPr lang="fr-CH" sz="1400" dirty="0" smtClean="0">
                <a:latin typeface="Arial" panose="020B0604020202020204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</a:rPr>
              <a:t>Cisco Network Services</a:t>
            </a:r>
            <a:endParaRPr lang="fr-CH" sz="1400" i="1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Commandes IOS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prérequis: configuration d’un utilisateur privilège 15</a:t>
            </a: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netconf</a:t>
            </a:r>
            <a:r>
              <a:rPr lang="fr-CH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-yang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</a:t>
            </a:r>
            <a:r>
              <a:rPr lang="fr-CH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)#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netconf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-yang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candidate-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8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7782" y="1264660"/>
            <a:ext cx="7610856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Nagios </a:t>
            </a:r>
            <a:r>
              <a:rPr lang="fr-CH" sz="1800" dirty="0">
                <a:latin typeface="Arial" panose="020B0604020202020204" pitchFamily="34" charset="0"/>
              </a:rPr>
              <a:t>est une plateforme de gestion Open Source (licence GPL).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Nagios XI est un programme </a:t>
            </a:r>
            <a:r>
              <a:rPr lang="fr-CH" sz="1800" i="1" dirty="0">
                <a:latin typeface="Arial" panose="020B0604020202020204" pitchFamily="34" charset="0"/>
              </a:rPr>
              <a:t>modulaire</a:t>
            </a:r>
            <a:r>
              <a:rPr lang="fr-CH" sz="1800" dirty="0">
                <a:latin typeface="Arial" panose="020B0604020202020204" pitchFamily="34" charset="0"/>
              </a:rPr>
              <a:t>, composé de trois couches logicielles: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cœur de l’application (le «moteur» Nagios </a:t>
            </a:r>
            <a:r>
              <a:rPr lang="fr-CH" sz="1800" dirty="0" err="1">
                <a:latin typeface="Arial" panose="020B0604020202020204" pitchFamily="34" charset="0"/>
              </a:rPr>
              <a:t>Core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 interface utilisateur (par exemple web)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Des plugins permettant de gérer des éléments du réseau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Nagios a servi de base à des développements ultérieures (</a:t>
            </a:r>
            <a:r>
              <a:rPr lang="fr-CH" sz="1800" i="1" dirty="0" err="1">
                <a:latin typeface="Arial" panose="020B0604020202020204" pitchFamily="34" charset="0"/>
              </a:rPr>
              <a:t>centreon</a:t>
            </a:r>
            <a:r>
              <a:rPr lang="fr-CH" sz="1800" dirty="0">
                <a:latin typeface="Arial" panose="020B0604020202020204" pitchFamily="34" charset="0"/>
              </a:rPr>
              <a:t>, etc.)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Nagios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7781" y="1264660"/>
            <a:ext cx="7610856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Nagios supporte plusieurs interfaces graphiques (web, mobile, win32, etc.)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De nombreux </a:t>
            </a:r>
            <a:r>
              <a:rPr lang="fr-CH" sz="1800" i="1" dirty="0">
                <a:latin typeface="Arial" panose="020B0604020202020204" pitchFamily="34" charset="0"/>
              </a:rPr>
              <a:t>plugins</a:t>
            </a:r>
            <a:r>
              <a:rPr lang="fr-CH" sz="1800" dirty="0">
                <a:latin typeface="Arial" panose="020B0604020202020204" pitchFamily="34" charset="0"/>
              </a:rPr>
              <a:t> sont fournis de base, peuvent être ajoutés ou développés.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Des fonctionnalités peuvent être ajoutées à Nagios, sous forme d’</a:t>
            </a:r>
            <a:r>
              <a:rPr lang="fr-CH" sz="1800" i="1" dirty="0" err="1">
                <a:latin typeface="Arial" panose="020B0604020202020204" pitchFamily="34" charset="0"/>
              </a:rPr>
              <a:t>add-on</a:t>
            </a:r>
            <a:endParaRPr lang="fr-CH" sz="1800" i="1" dirty="0">
              <a:latin typeface="Arial" panose="020B0604020202020204" pitchFamily="34" charset="0"/>
            </a:endParaRP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Plusieurs centaines de plugins et d’</a:t>
            </a:r>
            <a:r>
              <a:rPr lang="fr-CH" sz="1600" dirty="0" err="1">
                <a:latin typeface="Arial" panose="020B0604020202020204" pitchFamily="34" charset="0"/>
              </a:rPr>
              <a:t>add-on</a:t>
            </a:r>
            <a:r>
              <a:rPr lang="fr-CH" sz="1600" dirty="0">
                <a:latin typeface="Arial" panose="020B0604020202020204" pitchFamily="34" charset="0"/>
              </a:rPr>
              <a:t> disponibles en ligne !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Versions courantes: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Nagios XI </a:t>
            </a:r>
            <a:r>
              <a:rPr lang="fr-CH" sz="1800" dirty="0" smtClean="0">
                <a:latin typeface="Arial" panose="020B0604020202020204" pitchFamily="34" charset="0"/>
              </a:rPr>
              <a:t>5.6 </a:t>
            </a:r>
            <a:r>
              <a:rPr lang="fr-CH" sz="1800" dirty="0">
                <a:latin typeface="Arial" panose="020B0604020202020204" pitchFamily="34" charset="0"/>
              </a:rPr>
              <a:t>(«bundle» payant, test 60 jours)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Core</a:t>
            </a:r>
            <a:r>
              <a:rPr lang="fr-CH" sz="1800" dirty="0">
                <a:latin typeface="Arial" panose="020B0604020202020204" pitchFamily="34" charset="0"/>
              </a:rPr>
              <a:t> 5.x (gratuite, limitée en termes de </a:t>
            </a:r>
            <a:r>
              <a:rPr lang="fr-CH" sz="1800" dirty="0" smtClean="0">
                <a:latin typeface="Arial" panose="020B0604020202020204" pitchFamily="34" charset="0"/>
              </a:rPr>
              <a:t>fonctionnalités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Fournie sous forme d’application binaire, de sources ou </a:t>
            </a:r>
            <a:r>
              <a:rPr lang="fr-CH" sz="1800" dirty="0" err="1">
                <a:latin typeface="Arial" panose="020B0604020202020204" pitchFamily="34" charset="0"/>
              </a:rPr>
              <a:t>d’appliance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dirty="0" err="1">
                <a:latin typeface="Arial" panose="020B0604020202020204" pitchFamily="34" charset="0"/>
              </a:rPr>
              <a:t>vmware</a:t>
            </a:r>
            <a:r>
              <a:rPr lang="fr-CH" sz="1800" dirty="0">
                <a:latin typeface="Arial" panose="020B0604020202020204" pitchFamily="34" charset="0"/>
              </a:rPr>
              <a:t> ou </a:t>
            </a:r>
            <a:r>
              <a:rPr lang="fr-CH" sz="1800" dirty="0" err="1">
                <a:latin typeface="Arial" panose="020B0604020202020204" pitchFamily="34" charset="0"/>
              </a:rPr>
              <a:t>vsphere</a:t>
            </a:r>
            <a:r>
              <a:rPr lang="fr-CH" sz="1800" dirty="0"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Nagios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pic>
        <p:nvPicPr>
          <p:cNvPr id="1026" name="Picture 2" descr="https://www.nagios.com/wp-content/uploads/2016/02/Modern_Web_Interface_Drop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2" y="1292172"/>
            <a:ext cx="7122656" cy="49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Nagios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qos_qoe_f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41" y="3613222"/>
            <a:ext cx="76866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8841" y="1278384"/>
            <a:ext cx="7765073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r-CH" altLang="fr-FR" sz="1800" dirty="0"/>
              <a:t>La qualité de service (</a:t>
            </a:r>
            <a:r>
              <a:rPr lang="fr-CH" altLang="fr-FR" sz="1800" i="1" dirty="0" err="1"/>
              <a:t>Quality</a:t>
            </a:r>
            <a:r>
              <a:rPr lang="fr-CH" altLang="fr-FR" sz="1800" i="1" dirty="0"/>
              <a:t> of Service </a:t>
            </a:r>
            <a:r>
              <a:rPr lang="fr-CH" altLang="fr-FR" sz="1800" dirty="0"/>
              <a:t>– </a:t>
            </a:r>
            <a:r>
              <a:rPr lang="fr-CH" altLang="fr-FR" sz="1800" dirty="0" err="1">
                <a:solidFill>
                  <a:srgbClr val="3333FF"/>
                </a:solidFill>
              </a:rPr>
              <a:t>QoS</a:t>
            </a:r>
            <a:r>
              <a:rPr lang="fr-CH" altLang="fr-FR" sz="1800" dirty="0"/>
              <a:t>) est assurée par la mise en œuvre de solutions technologiques afin assurer un certain niveau de performance, dans un contexte technique précis.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r-CH" altLang="fr-FR" sz="1800" dirty="0"/>
              <a:t>La qualité d’expérience (</a:t>
            </a:r>
            <a:r>
              <a:rPr lang="fr-CH" altLang="fr-FR" sz="1800" i="1" dirty="0" err="1"/>
              <a:t>Quality</a:t>
            </a:r>
            <a:r>
              <a:rPr lang="fr-CH" altLang="fr-FR" sz="1800" i="1" dirty="0"/>
              <a:t> of </a:t>
            </a:r>
            <a:r>
              <a:rPr lang="fr-CH" altLang="fr-FR" sz="1800" i="1" dirty="0" err="1"/>
              <a:t>Experience</a:t>
            </a:r>
            <a:r>
              <a:rPr lang="fr-CH" altLang="fr-FR" sz="1800" i="1" dirty="0"/>
              <a:t> </a:t>
            </a:r>
            <a:r>
              <a:rPr lang="fr-CH" altLang="fr-FR" sz="1800" dirty="0"/>
              <a:t>- </a:t>
            </a:r>
            <a:r>
              <a:rPr lang="fr-CH" altLang="fr-FR" sz="1800" dirty="0" err="1">
                <a:solidFill>
                  <a:srgbClr val="3333FF"/>
                </a:solidFill>
              </a:rPr>
              <a:t>QoE</a:t>
            </a:r>
            <a:r>
              <a:rPr lang="fr-CH" altLang="fr-FR" sz="1800" dirty="0"/>
              <a:t>) est la perception globale des performances, du point de vue de l’utilisateur.</a:t>
            </a:r>
            <a:endParaRPr lang="fr-CH" altLang="fr-FR" sz="1400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qualité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417910" y="6415075"/>
            <a:ext cx="1444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Cisco CCNA</a:t>
            </a:r>
            <a:endParaRPr lang="fr-CH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19" y="2763317"/>
            <a:ext cx="5363561" cy="275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4E212DF0-A9FC-406E-9EEF-AA3A96E71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892" y="1278387"/>
            <a:ext cx="76729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r-CH" altLang="fr-FR" sz="1800" dirty="0"/>
              <a:t>Les besoins en </a:t>
            </a:r>
            <a:r>
              <a:rPr lang="fr-CH" altLang="fr-FR" sz="1800" dirty="0">
                <a:solidFill>
                  <a:srgbClr val="3333FF"/>
                </a:solidFill>
              </a:rPr>
              <a:t>bande-passante</a:t>
            </a:r>
            <a:r>
              <a:rPr lang="fr-CH" altLang="fr-FR" sz="1800" b="1" dirty="0">
                <a:solidFill>
                  <a:schemeClr val="accent2"/>
                </a:solidFill>
              </a:rPr>
              <a:t> </a:t>
            </a:r>
            <a:r>
              <a:rPr lang="fr-CH" altLang="fr-FR" sz="1800" dirty="0"/>
              <a:t>(</a:t>
            </a:r>
            <a:r>
              <a:rPr lang="fr-CH" altLang="fr-FR" sz="1800" i="1" dirty="0" err="1"/>
              <a:t>bandwith</a:t>
            </a:r>
            <a:r>
              <a:rPr lang="fr-CH" altLang="fr-FR" sz="1800" dirty="0"/>
              <a:t>), </a:t>
            </a:r>
            <a:r>
              <a:rPr lang="fr-CH" altLang="fr-FR" sz="1800" dirty="0">
                <a:solidFill>
                  <a:srgbClr val="3333FF"/>
                </a:solidFill>
              </a:rPr>
              <a:t>délai </a:t>
            </a:r>
            <a:r>
              <a:rPr lang="fr-CH" altLang="fr-FR" sz="1800" dirty="0"/>
              <a:t>de transmission (</a:t>
            </a:r>
            <a:r>
              <a:rPr lang="fr-CH" altLang="fr-FR" sz="1800" i="1" dirty="0"/>
              <a:t>latence - </a:t>
            </a:r>
            <a:r>
              <a:rPr lang="fr-CH" altLang="fr-FR" sz="1800" i="1" dirty="0" err="1"/>
              <a:t>latency</a:t>
            </a:r>
            <a:r>
              <a:rPr lang="fr-CH" altLang="fr-FR" sz="1800" dirty="0"/>
              <a:t>), </a:t>
            </a:r>
            <a:r>
              <a:rPr lang="fr-CH" altLang="fr-FR" sz="1800" dirty="0">
                <a:solidFill>
                  <a:srgbClr val="3333FF"/>
                </a:solidFill>
              </a:rPr>
              <a:t>régularité </a:t>
            </a:r>
            <a:r>
              <a:rPr lang="fr-CH" altLang="fr-FR" sz="1800" dirty="0"/>
              <a:t>(</a:t>
            </a:r>
            <a:r>
              <a:rPr lang="fr-CH" altLang="fr-FR" sz="1800" i="1" dirty="0"/>
              <a:t>gigue - </a:t>
            </a:r>
            <a:r>
              <a:rPr lang="fr-CH" altLang="fr-FR" sz="1800" i="1" dirty="0" err="1"/>
              <a:t>jitter</a:t>
            </a:r>
            <a:r>
              <a:rPr lang="fr-CH" altLang="fr-FR" sz="1800" dirty="0"/>
              <a:t>) et </a:t>
            </a:r>
            <a:r>
              <a:rPr lang="fr-CH" altLang="fr-FR" sz="1800" dirty="0">
                <a:solidFill>
                  <a:srgbClr val="3333FF"/>
                </a:solidFill>
              </a:rPr>
              <a:t>perte </a:t>
            </a:r>
            <a:r>
              <a:rPr lang="fr-CH" altLang="fr-FR" sz="1800" dirty="0"/>
              <a:t>(</a:t>
            </a:r>
            <a:r>
              <a:rPr lang="fr-CH" altLang="fr-FR" sz="1800" i="1" dirty="0"/>
              <a:t>data </a:t>
            </a:r>
            <a:r>
              <a:rPr lang="fr-CH" altLang="fr-FR" sz="1800" i="1" dirty="0" err="1"/>
              <a:t>loss</a:t>
            </a:r>
            <a:r>
              <a:rPr lang="fr-CH" altLang="fr-FR" sz="1800" dirty="0"/>
              <a:t>) minimale de paquets varient en fonction des applications.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17910" y="6415075"/>
            <a:ext cx="1444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Cisco CCNA</a:t>
            </a:r>
            <a:endParaRPr lang="fr-CH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qualité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4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69996"/>
            <a:ext cx="73660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Les outils locaux (</a:t>
            </a:r>
            <a:r>
              <a:rPr lang="fr-CH" sz="1800" dirty="0" err="1">
                <a:latin typeface="Arial" panose="020B0604020202020204" pitchFamily="34" charset="0"/>
              </a:rPr>
              <a:t>wireshark</a:t>
            </a:r>
            <a:r>
              <a:rPr lang="fr-CH" sz="1800" dirty="0">
                <a:latin typeface="Arial" panose="020B0604020202020204" pitchFamily="34" charset="0"/>
              </a:rPr>
              <a:t>, </a:t>
            </a:r>
            <a:r>
              <a:rPr lang="fr-CH" sz="1800" dirty="0" err="1" smtClean="0">
                <a:latin typeface="Arial" panose="020B0604020202020204" pitchFamily="34" charset="0"/>
              </a:rPr>
              <a:t>netstat</a:t>
            </a:r>
            <a:r>
              <a:rPr lang="fr-CH" sz="1800" dirty="0" smtClean="0">
                <a:latin typeface="Arial" panose="020B0604020202020204" pitchFamily="34" charset="0"/>
              </a:rPr>
              <a:t>, etc</a:t>
            </a:r>
            <a:r>
              <a:rPr lang="fr-CH" sz="1800" dirty="0">
                <a:latin typeface="Arial" panose="020B0604020202020204" pitchFamily="34" charset="0"/>
              </a:rPr>
              <a:t>.) n’ont qu’une vision limitée et locale du réseau.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</a:pPr>
            <a:r>
              <a:rPr lang="fr-CH" sz="1800" dirty="0">
                <a:latin typeface="Arial" panose="020B0604020202020204" pitchFamily="34" charset="0"/>
              </a:rPr>
              <a:t> → Nécessité de récupérer des informations distantes: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Sondes spécialisées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Logiciels embarqués dans des équipements </a:t>
            </a:r>
            <a:r>
              <a:rPr lang="fr-CH" sz="1800" dirty="0">
                <a:latin typeface="Arial" panose="020B0604020202020204" pitchFamily="34" charset="0"/>
              </a:rPr>
              <a:t>en productions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6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366000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gestion des différents équipements qui composent le réseau peut comprendre: 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alarme en cas de pannes matérielles ou logicielles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alarme en cas d’événement atypique (seuil dépassé, survenance d’un événements prédéfinis, par exemple)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configuration et gestion des configurations des équipements.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gestion des mises à jour des équipements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gestion du trafic et définition de règles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découverte des équipements et cartographie du réseau.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statistiques.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366000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plupart des systèmes et applications sont capables de générer des informations quant à leur fonctionnement et au bon déroulement des opérations effectuées.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Ces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événements</a:t>
            </a:r>
            <a:r>
              <a:rPr lang="fr-CH" sz="1800" dirty="0">
                <a:latin typeface="Arial" panose="020B0604020202020204" pitchFamily="34" charset="0"/>
              </a:rPr>
              <a:t> peuvent être: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affichés </a:t>
            </a:r>
            <a:r>
              <a:rPr lang="fr-CH" sz="1800" dirty="0">
                <a:latin typeface="Arial" panose="020B0604020202020204" pitchFamily="34" charset="0"/>
              </a:rPr>
              <a:t>sur un écran / console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imprimés en continu par une imprimante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stockés dans un fichier ou une base de données.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transmis via un canal de transmission</a:t>
            </a:r>
            <a:r>
              <a:rPr lang="fr-CH" sz="1800" dirty="0" smtClean="0">
                <a:latin typeface="Arial" panose="020B0604020202020204" pitchFamily="34" charset="0"/>
              </a:rPr>
              <a:t>.</a:t>
            </a: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3660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plupart des systèmes et applications sont capables de générer des informations quant à leur fonctionnement et au bon déroulement des opérations effectuées.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</a:t>
            </a:r>
            <a:r>
              <a:rPr lang="fr-CH" sz="1800" dirty="0">
                <a:latin typeface="Arial" panose="020B0604020202020204" pitchFamily="34" charset="0"/>
              </a:rPr>
              <a:t>type et le niveau </a:t>
            </a:r>
            <a:r>
              <a:rPr lang="fr-CH" sz="1800" dirty="0" smtClean="0">
                <a:latin typeface="Arial" panose="020B0604020202020204" pitchFamily="34" charset="0"/>
              </a:rPr>
              <a:t>(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granularité</a:t>
            </a:r>
            <a:r>
              <a:rPr lang="fr-CH" sz="1800" dirty="0" smtClean="0">
                <a:latin typeface="Arial" panose="020B0604020202020204" pitchFamily="34" charset="0"/>
              </a:rPr>
              <a:t>) de </a:t>
            </a:r>
            <a:r>
              <a:rPr lang="fr-CH" sz="1800" dirty="0">
                <a:latin typeface="Arial" panose="020B0604020202020204" pitchFamily="34" charset="0"/>
              </a:rPr>
              <a:t>détails des informations relatées peut en général être configuré: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Erreurs critiques.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Dépassement de seuils: taux </a:t>
            </a:r>
            <a:r>
              <a:rPr lang="fr-CH" sz="1800" dirty="0">
                <a:latin typeface="Arial" panose="020B0604020202020204" pitchFamily="34" charset="0"/>
              </a:rPr>
              <a:t>de broadcast trop élevé, etc</a:t>
            </a:r>
            <a:r>
              <a:rPr lang="fr-CH" sz="1800" dirty="0" smtClean="0">
                <a:latin typeface="Arial" panose="020B0604020202020204" pitchFamily="34" charset="0"/>
              </a:rPr>
              <a:t>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Notification d’accès à un équipement.</a:t>
            </a:r>
            <a:endParaRPr lang="fr-CH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65766"/>
            <a:ext cx="7366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Certains systèmes </a:t>
            </a:r>
            <a:r>
              <a:rPr lang="fr-CH" sz="1800" dirty="0">
                <a:latin typeface="Arial" panose="020B0604020202020204" pitchFamily="34" charset="0"/>
              </a:rPr>
              <a:t>peuvent également retourner, à la demande, des informations sur leur état et leur fonctionnement: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Utilisation du processeur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Taux d’erreur sur une ligne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Taux de remplissage du support de données.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Version d’un processus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Température d’un composant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etc.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3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366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gestion des éléments d’un réseau repose sur deux modes d’action: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lecture passive des informations / événements spontanément relatés par les équipements / applications.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demande explicite et active d’informations (compteurs, valeurs d’états, etc</a:t>
            </a:r>
            <a:r>
              <a:rPr lang="fr-CH" sz="1800" dirty="0" smtClean="0">
                <a:latin typeface="Arial" panose="020B0604020202020204" pitchFamily="34" charset="0"/>
              </a:rPr>
              <a:t>.)</a:t>
            </a: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5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10" y="1213129"/>
            <a:ext cx="7262076" cy="472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77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3660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latin typeface="Arial" panose="020B0604020202020204" pitchFamily="34" charset="0"/>
              </a:rPr>
              <a:t>multiplication des sources et la quantité de données (volumétrie) à disposition nécessite </a:t>
            </a: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corrélation</a:t>
            </a:r>
            <a:r>
              <a:rPr lang="fr-CH" sz="18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les informations, afin de déterminer </a:t>
            </a:r>
            <a:r>
              <a:rPr lang="fr-CH" sz="1800" dirty="0" smtClean="0">
                <a:latin typeface="Arial" panose="020B0604020202020204" pitchFamily="34" charset="0"/>
              </a:rPr>
              <a:t>celles </a:t>
            </a:r>
            <a:r>
              <a:rPr lang="fr-CH" sz="1800" dirty="0">
                <a:latin typeface="Arial" panose="020B0604020202020204" pitchFamily="34" charset="0"/>
              </a:rPr>
              <a:t>qui ont une importance.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risque d’information non pertinente est à prendre en compte: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Faux positif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Statistiques non significatives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corrélation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366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latin typeface="Arial" panose="020B0604020202020204" pitchFamily="34" charset="0"/>
              </a:rPr>
              <a:t>multiplication des sources et la quantité de données (volumétrie) à disposition nécessite </a:t>
            </a: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corrélation</a:t>
            </a:r>
            <a:r>
              <a:rPr lang="fr-CH" sz="18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les informations, afin de déterminer </a:t>
            </a:r>
            <a:r>
              <a:rPr lang="fr-CH" sz="1800" dirty="0" smtClean="0">
                <a:latin typeface="Arial" panose="020B0604020202020204" pitchFamily="34" charset="0"/>
              </a:rPr>
              <a:t>celles </a:t>
            </a:r>
            <a:r>
              <a:rPr lang="fr-CH" sz="1800" dirty="0">
                <a:latin typeface="Arial" panose="020B0604020202020204" pitchFamily="34" charset="0"/>
              </a:rPr>
              <a:t>qui ont une importance</a:t>
            </a:r>
            <a:r>
              <a:rPr lang="fr-CH" sz="1800" dirty="0" smtClean="0">
                <a:latin typeface="Arial" panose="020B0604020202020204" pitchFamily="34" charset="0"/>
              </a:rPr>
              <a:t>.</a:t>
            </a: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grpSp>
        <p:nvGrpSpPr>
          <p:cNvPr id="1025" name="Groupe 1024"/>
          <p:cNvGrpSpPr/>
          <p:nvPr/>
        </p:nvGrpSpPr>
        <p:grpSpPr>
          <a:xfrm>
            <a:off x="2500180" y="3868370"/>
            <a:ext cx="5284679" cy="2107028"/>
            <a:chOff x="1787115" y="3859981"/>
            <a:chExt cx="5284679" cy="2107028"/>
          </a:xfrm>
        </p:grpSpPr>
        <p:cxnSp>
          <p:nvCxnSpPr>
            <p:cNvPr id="3" name="Connecteur droit 2"/>
            <p:cNvCxnSpPr/>
            <p:nvPr/>
          </p:nvCxnSpPr>
          <p:spPr bwMode="auto">
            <a:xfrm flipH="1">
              <a:off x="5171506" y="4364555"/>
              <a:ext cx="876956" cy="1669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Connecteur droit 11"/>
            <p:cNvCxnSpPr/>
            <p:nvPr/>
          </p:nvCxnSpPr>
          <p:spPr bwMode="auto">
            <a:xfrm flipH="1" flipV="1">
              <a:off x="5171506" y="4616575"/>
              <a:ext cx="885346" cy="118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Connecteur droit 13"/>
            <p:cNvCxnSpPr/>
            <p:nvPr/>
          </p:nvCxnSpPr>
          <p:spPr bwMode="auto">
            <a:xfrm flipH="1" flipV="1">
              <a:off x="5108895" y="4697810"/>
              <a:ext cx="939567" cy="17315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Connecteur droit 15"/>
            <p:cNvCxnSpPr>
              <a:endCxn id="11" idx="3"/>
            </p:cNvCxnSpPr>
            <p:nvPr/>
          </p:nvCxnSpPr>
          <p:spPr bwMode="auto">
            <a:xfrm flipH="1" flipV="1">
              <a:off x="5308964" y="5574818"/>
              <a:ext cx="747887" cy="1585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Connecteur droit 17"/>
            <p:cNvCxnSpPr/>
            <p:nvPr/>
          </p:nvCxnSpPr>
          <p:spPr bwMode="auto">
            <a:xfrm flipH="1">
              <a:off x="4032649" y="4616575"/>
              <a:ext cx="887630" cy="25347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Connecteur droit 19"/>
            <p:cNvCxnSpPr/>
            <p:nvPr/>
          </p:nvCxnSpPr>
          <p:spPr bwMode="auto">
            <a:xfrm flipH="1" flipV="1">
              <a:off x="4032649" y="4968041"/>
              <a:ext cx="887630" cy="6226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6" name="Picture 2" descr="RÃ©sultat de recherche d'images pour &quot;server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51" y="4364555"/>
              <a:ext cx="1127941" cy="80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Ã©sultat de recherche d'images pour &quot;server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52" y="4112268"/>
              <a:ext cx="1127941" cy="80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Ã©sultat de recherche d'images pour &quot;server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53" y="3859981"/>
              <a:ext cx="1127941" cy="80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Ã©sultat de recherche d'images pour &quot;server&quot;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870" y="5165782"/>
              <a:ext cx="1127941" cy="80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1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5920519"/>
                </p:ext>
              </p:extLst>
            </p:nvPr>
          </p:nvGraphicFramePr>
          <p:xfrm>
            <a:off x="4766039" y="5321612"/>
            <a:ext cx="54292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5" name="Visio" r:id="rId4" imgW="542811" imgH="506463" progId="Visio.Drawing.6">
                    <p:embed/>
                  </p:oleObj>
                </mc:Choice>
                <mc:Fallback>
                  <p:oleObj name="Visio" r:id="rId4" imgW="542811" imgH="506463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6039" y="5321612"/>
                          <a:ext cx="54292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3006710"/>
                </p:ext>
              </p:extLst>
            </p:nvPr>
          </p:nvGraphicFramePr>
          <p:xfrm>
            <a:off x="4766039" y="4364555"/>
            <a:ext cx="54292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" name="Visio" r:id="rId6" imgW="542811" imgH="506463" progId="Visio.Drawing.6">
                    <p:embed/>
                  </p:oleObj>
                </mc:Choice>
                <mc:Fallback>
                  <p:oleObj name="Visio" r:id="rId6" imgW="542811" imgH="506463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6039" y="4364555"/>
                          <a:ext cx="54292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Connecteur droit 30"/>
            <p:cNvCxnSpPr/>
            <p:nvPr/>
          </p:nvCxnSpPr>
          <p:spPr bwMode="auto">
            <a:xfrm flipH="1">
              <a:off x="2474752" y="4870049"/>
              <a:ext cx="106540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167548"/>
                </p:ext>
              </p:extLst>
            </p:nvPr>
          </p:nvGraphicFramePr>
          <p:xfrm>
            <a:off x="3353697" y="4666594"/>
            <a:ext cx="794237" cy="47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" name="Visio" r:id="rId7" imgW="675170" imgH="409080" progId="Visio.Drawing.11">
                    <p:embed/>
                  </p:oleObj>
                </mc:Choice>
                <mc:Fallback>
                  <p:oleObj name="Visio" r:id="rId7" imgW="675170" imgH="4090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3697" y="4666594"/>
                          <a:ext cx="794237" cy="473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2608715"/>
                </p:ext>
              </p:extLst>
            </p:nvPr>
          </p:nvGraphicFramePr>
          <p:xfrm>
            <a:off x="1787115" y="4666594"/>
            <a:ext cx="794237" cy="473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" name="Visio" r:id="rId9" imgW="675170" imgH="409080" progId="Visio.Drawing.11">
                    <p:embed/>
                  </p:oleObj>
                </mc:Choice>
                <mc:Fallback>
                  <p:oleObj name="Visio" r:id="rId9" imgW="675170" imgH="4090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115" y="4666594"/>
                          <a:ext cx="794237" cy="473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7" name="ZoneTexte 1026"/>
          <p:cNvSpPr txBox="1"/>
          <p:nvPr/>
        </p:nvSpPr>
        <p:spPr>
          <a:xfrm>
            <a:off x="3275711" y="4544311"/>
            <a:ext cx="66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b="1" dirty="0" smtClean="0">
                <a:solidFill>
                  <a:srgbClr val="FF0000"/>
                </a:solidFill>
                <a:latin typeface="Ravie" panose="04040805050809020602" pitchFamily="82" charset="0"/>
              </a:rPr>
              <a:t>X</a:t>
            </a:r>
            <a:endParaRPr lang="fr-CH" sz="4000" b="1" dirty="0">
              <a:solidFill>
                <a:srgbClr val="FF0000"/>
              </a:solidFill>
              <a:latin typeface="Ravie" panose="04040805050809020602" pitchFamily="82" charset="0"/>
            </a:endParaRPr>
          </a:p>
        </p:txBody>
      </p:sp>
      <p:sp>
        <p:nvSpPr>
          <p:cNvPr id="1029" name="Ellipse 1028"/>
          <p:cNvSpPr/>
          <p:nvPr/>
        </p:nvSpPr>
        <p:spPr bwMode="auto">
          <a:xfrm>
            <a:off x="4032649" y="4706198"/>
            <a:ext cx="828350" cy="424259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30" name="Rectangle 1029"/>
          <p:cNvSpPr/>
          <p:nvPr/>
        </p:nvSpPr>
        <p:spPr bwMode="auto">
          <a:xfrm>
            <a:off x="5479104" y="4372944"/>
            <a:ext cx="542925" cy="50549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467391" y="5322037"/>
            <a:ext cx="542925" cy="50549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639257" y="4078130"/>
            <a:ext cx="1101619" cy="37276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639257" y="4400791"/>
            <a:ext cx="1101619" cy="37276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642052" y="4708725"/>
            <a:ext cx="1101619" cy="37276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626526" y="5404753"/>
            <a:ext cx="1101619" cy="37276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31" name="Rectangle 1030"/>
          <p:cNvSpPr/>
          <p:nvPr/>
        </p:nvSpPr>
        <p:spPr bwMode="auto">
          <a:xfrm>
            <a:off x="377505" y="2516697"/>
            <a:ext cx="1535185" cy="3058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   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RouterB</a:t>
            </a: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Switch1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Switch2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Server1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Server2</a:t>
            </a:r>
            <a:r>
              <a:rPr kumimoji="0" lang="fr-CH" sz="14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Server3</a:t>
            </a:r>
            <a:r>
              <a:rPr kumimoji="0" lang="fr-CH" sz="14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baseline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Server4</a:t>
            </a:r>
            <a:r>
              <a:rPr lang="fr-CH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down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4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2" name="Rectangle 1031"/>
          <p:cNvSpPr/>
          <p:nvPr/>
        </p:nvSpPr>
        <p:spPr bwMode="auto">
          <a:xfrm>
            <a:off x="436228" y="2768367"/>
            <a:ext cx="1434517" cy="1604577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4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029" grpId="0" animBg="1"/>
      <p:bldP spid="103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1031" grpId="0" uiExpand="1" build="p" animBg="1"/>
      <p:bldP spid="10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Différentes technologies et protocoles ont été </a:t>
            </a:r>
            <a:r>
              <a:rPr lang="fr-CH" sz="1800" dirty="0" smtClean="0">
                <a:latin typeface="Arial" panose="020B0604020202020204" pitchFamily="34" charset="0"/>
              </a:rPr>
              <a:t>développés au fil du temps: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syslog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snmp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rmon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 smtClean="0">
                <a:latin typeface="Arial" panose="020B0604020202020204" pitchFamily="34" charset="0"/>
              </a:rPr>
              <a:t>Wmi</a:t>
            </a:r>
            <a:endParaRPr lang="fr-CH" sz="1800" dirty="0" smtClean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 smtClean="0">
                <a:latin typeface="Arial" panose="020B0604020202020204" pitchFamily="34" charset="0"/>
              </a:rPr>
              <a:t>netconf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Cisco </a:t>
            </a:r>
            <a:r>
              <a:rPr lang="fr-CH" sz="1800" dirty="0" err="1">
                <a:latin typeface="Arial" panose="020B0604020202020204" pitchFamily="34" charset="0"/>
              </a:rPr>
              <a:t>netflow</a:t>
            </a: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Technologies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En général, </a:t>
            </a:r>
            <a:r>
              <a:rPr lang="fr-CH" sz="1800" dirty="0" smtClean="0">
                <a:latin typeface="Arial" panose="020B0604020202020204" pitchFamily="34" charset="0"/>
              </a:rPr>
              <a:t>ces technologies implémentent </a:t>
            </a:r>
          </a:p>
          <a:p>
            <a:pPr marL="361950" indent="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solidFill>
                  <a:srgbClr val="3333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des</a:t>
            </a:r>
            <a:r>
              <a:rPr lang="fr-CH" sz="1800" dirty="0" smtClean="0">
                <a:solidFill>
                  <a:srgbClr val="3333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CH" sz="1800" dirty="0" smtClean="0">
                <a:solidFill>
                  <a:srgbClr val="3333FF"/>
                </a:solidFill>
                <a:latin typeface="Arial" charset="0"/>
                <a:cs typeface="Arial" charset="0"/>
              </a:rPr>
              <a:t>agents</a:t>
            </a:r>
            <a:r>
              <a:rPr lang="fr-CH" sz="1800" dirty="0" smtClean="0">
                <a:latin typeface="Arial" panose="020B0604020202020204" pitchFamily="34" charset="0"/>
              </a:rPr>
              <a:t> (par abus de langage: client) – </a:t>
            </a:r>
            <a:r>
              <a:rPr lang="fr-CH" sz="1800" i="1" dirty="0" err="1" smtClean="0">
                <a:latin typeface="Arial" panose="020B0604020202020204" pitchFamily="34" charset="0"/>
              </a:rPr>
              <a:t>managed</a:t>
            </a:r>
            <a:endParaRPr lang="fr-CH" sz="1800" i="1" dirty="0" smtClean="0">
              <a:latin typeface="Arial" panose="020B0604020202020204" pitchFamily="34" charset="0"/>
            </a:endParaRPr>
          </a:p>
          <a:p>
            <a:pPr marL="896938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400" dirty="0" smtClean="0">
                <a:latin typeface="Arial" panose="020B0604020202020204" pitchFamily="34" charset="0"/>
              </a:rPr>
              <a:t>par exemple un agent un hébergé sur un routeur</a:t>
            </a:r>
          </a:p>
          <a:p>
            <a:pPr marL="635000" lvl="1" indent="-2746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36575" algn="l"/>
              </a:tabLst>
            </a:pPr>
            <a:r>
              <a:rPr lang="fr-CH" sz="1800" dirty="0">
                <a:latin typeface="Arial" panose="020B0604020202020204" pitchFamily="34" charset="0"/>
              </a:rPr>
              <a:t>un</a:t>
            </a:r>
            <a:r>
              <a:rPr lang="fr-CH" sz="1800" dirty="0" smtClean="0">
                <a:solidFill>
                  <a:srgbClr val="3333FF"/>
                </a:solidFill>
                <a:latin typeface="Arial" charset="0"/>
                <a:cs typeface="Arial" charset="0"/>
              </a:rPr>
              <a:t> gestionnaire </a:t>
            </a:r>
            <a:r>
              <a:rPr lang="fr-CH" sz="1800" dirty="0" smtClean="0">
                <a:latin typeface="Arial" panose="020B0604020202020204" pitchFamily="34" charset="0"/>
              </a:rPr>
              <a:t>(par abus de langage: serveur) – </a:t>
            </a:r>
            <a:r>
              <a:rPr lang="fr-CH" sz="1800" i="1" dirty="0" smtClean="0">
                <a:latin typeface="Arial" panose="020B0604020202020204" pitchFamily="34" charset="0"/>
              </a:rPr>
              <a:t>manager</a:t>
            </a:r>
          </a:p>
          <a:p>
            <a:pPr marL="896938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36575" algn="l"/>
              </a:tabLst>
            </a:pPr>
            <a:r>
              <a:rPr lang="fr-CH" sz="1400" dirty="0" smtClean="0">
                <a:latin typeface="Arial" panose="020B0604020202020204" pitchFamily="34" charset="0"/>
              </a:rPr>
              <a:t>par exemple une solution logicielle installée sur un serveur Linux</a:t>
            </a:r>
          </a:p>
          <a:p>
            <a:pPr marL="635000" lvl="1" indent="-2746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36575" algn="l"/>
              </a:tabLst>
            </a:pPr>
            <a:r>
              <a:rPr lang="fr-CH" sz="1800" dirty="0">
                <a:latin typeface="Arial" panose="020B0604020202020204" pitchFamily="34" charset="0"/>
              </a:rPr>
              <a:t>un</a:t>
            </a:r>
            <a:r>
              <a:rPr lang="fr-CH" sz="1800" dirty="0" smtClean="0">
                <a:solidFill>
                  <a:srgbClr val="3333FF"/>
                </a:solidFill>
                <a:latin typeface="Arial" charset="0"/>
                <a:cs typeface="Arial" charset="0"/>
              </a:rPr>
              <a:t> protocole</a:t>
            </a:r>
            <a:r>
              <a:rPr lang="fr-CH" sz="1800" dirty="0" smtClean="0"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de </a:t>
            </a:r>
            <a:r>
              <a:rPr lang="fr-CH" sz="1800" dirty="0" smtClean="0">
                <a:latin typeface="Arial" panose="020B0604020202020204" pitchFamily="34" charset="0"/>
              </a:rPr>
              <a:t>communication</a:t>
            </a:r>
          </a:p>
          <a:p>
            <a:pPr marL="896938" lvl="1" indent="-2667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36575" algn="l"/>
              </a:tabLst>
            </a:pPr>
            <a:r>
              <a:rPr lang="fr-CH" sz="1400" dirty="0">
                <a:latin typeface="Arial" panose="020B0604020202020204" pitchFamily="34" charset="0"/>
              </a:rPr>
              <a:t>par exemple </a:t>
            </a:r>
            <a:r>
              <a:rPr lang="fr-CH" sz="1400" dirty="0" smtClean="0">
                <a:latin typeface="Arial" panose="020B0604020202020204" pitchFamily="34" charset="0"/>
              </a:rPr>
              <a:t>SNMP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Technologies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4" y="4962099"/>
            <a:ext cx="2704940" cy="1244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36" y="5030956"/>
            <a:ext cx="1106559" cy="1106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 bwMode="auto">
          <a:xfrm>
            <a:off x="6057898" y="4734856"/>
            <a:ext cx="1041400" cy="719667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endParaRPr kumimoji="0" lang="fr-CH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2358536" y="4284133"/>
            <a:ext cx="1341965" cy="897934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gestionnaire</a:t>
            </a:r>
            <a:endParaRPr kumimoji="0" lang="fr-CH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ouble flèche horizontale 2"/>
          <p:cNvSpPr/>
          <p:nvPr/>
        </p:nvSpPr>
        <p:spPr bwMode="auto">
          <a:xfrm>
            <a:off x="3530600" y="4665834"/>
            <a:ext cx="2683933" cy="516233"/>
          </a:xfrm>
          <a:prstGeom prst="leftRightArrow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protocole</a:t>
            </a:r>
          </a:p>
        </p:txBody>
      </p:sp>
    </p:spTree>
    <p:extLst>
      <p:ext uri="{BB962C8B-B14F-4D97-AF65-F5344CB8AC3E}">
        <p14:creationId xmlns:p14="http://schemas.microsoft.com/office/powerpoint/2010/main" val="27886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Afin que les événements puissent être interprétés, comparés et corrélés, il est important que les horloges des différents émetteurs soient synchronisées.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smtClean="0">
                <a:latin typeface="Arial" panose="020B0604020202020204" pitchFamily="34" charset="0"/>
              </a:rPr>
              <a:t>Par </a:t>
            </a:r>
            <a:r>
              <a:rPr lang="fr-CH" sz="1600" dirty="0">
                <a:latin typeface="Arial" panose="020B0604020202020204" pitchFamily="34" charset="0"/>
              </a:rPr>
              <a:t>exemple à l’aide d’une référence temporelle commune, via le protocole </a:t>
            </a:r>
            <a:r>
              <a:rPr lang="fr-CH" sz="1600" i="1" dirty="0" err="1">
                <a:latin typeface="Arial" panose="020B0604020202020204" pitchFamily="34" charset="0"/>
              </a:rPr>
              <a:t>ntp</a:t>
            </a:r>
            <a:r>
              <a:rPr lang="fr-CH" sz="1600" dirty="0">
                <a:latin typeface="Arial" panose="020B0604020202020204" pitchFamily="34" charset="0"/>
              </a:rPr>
              <a:t> – </a:t>
            </a:r>
            <a:r>
              <a:rPr lang="fr-CH" sz="1600" i="1" dirty="0">
                <a:latin typeface="Arial" panose="020B0604020202020204" pitchFamily="34" charset="0"/>
              </a:rPr>
              <a:t>Network Time Protocole</a:t>
            </a:r>
            <a:r>
              <a:rPr lang="fr-CH" sz="1600" i="1" dirty="0" smtClean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Technologies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temps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Technologies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in/out-of-band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17" y="4177552"/>
            <a:ext cx="553280" cy="55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e 19"/>
          <p:cNvGrpSpPr/>
          <p:nvPr/>
        </p:nvGrpSpPr>
        <p:grpSpPr>
          <a:xfrm>
            <a:off x="3253839" y="4177552"/>
            <a:ext cx="2805653" cy="1863583"/>
            <a:chOff x="3253839" y="4177552"/>
            <a:chExt cx="2805653" cy="1863583"/>
          </a:xfrm>
        </p:grpSpPr>
        <p:sp>
          <p:nvSpPr>
            <p:cNvPr id="4" name="Nuage 3"/>
            <p:cNvSpPr/>
            <p:nvPr/>
          </p:nvSpPr>
          <p:spPr bwMode="auto">
            <a:xfrm>
              <a:off x="3253839" y="4177552"/>
              <a:ext cx="2805653" cy="1863583"/>
            </a:xfrm>
            <a:prstGeom prst="cloud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00B0F0">
                  <a:alpha val="6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20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097" y="4590482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867" y="5306134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190" y="5244353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870" y="5025434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023" y="5525053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814" y="4590482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3814928" y="4878510"/>
              <a:ext cx="16834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Réseau de production</a:t>
              </a:r>
              <a:endParaRPr lang="fr-CH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orme libre 13"/>
          <p:cNvSpPr/>
          <p:nvPr/>
        </p:nvSpPr>
        <p:spPr bwMode="auto">
          <a:xfrm>
            <a:off x="3361765" y="4545106"/>
            <a:ext cx="941294" cy="312105"/>
          </a:xfrm>
          <a:custGeom>
            <a:avLst/>
            <a:gdLst>
              <a:gd name="connsiteX0" fmla="*/ 0 w 941294"/>
              <a:gd name="connsiteY0" fmla="*/ 0 h 312105"/>
              <a:gd name="connsiteX1" fmla="*/ 331694 w 941294"/>
              <a:gd name="connsiteY1" fmla="*/ 304800 h 312105"/>
              <a:gd name="connsiteX2" fmla="*/ 941294 w 941294"/>
              <a:gd name="connsiteY2" fmla="*/ 224118 h 312105"/>
              <a:gd name="connsiteX3" fmla="*/ 941294 w 941294"/>
              <a:gd name="connsiteY3" fmla="*/ 224118 h 31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294" h="312105">
                <a:moveTo>
                  <a:pt x="0" y="0"/>
                </a:moveTo>
                <a:cubicBezTo>
                  <a:pt x="87406" y="133723"/>
                  <a:pt x="174812" y="267447"/>
                  <a:pt x="331694" y="304800"/>
                </a:cubicBezTo>
                <a:cubicBezTo>
                  <a:pt x="488576" y="342153"/>
                  <a:pt x="941294" y="224118"/>
                  <a:pt x="941294" y="224118"/>
                </a:cubicBezTo>
                <a:lnTo>
                  <a:pt x="941294" y="224118"/>
                </a:ln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Forme libre 14"/>
          <p:cNvSpPr/>
          <p:nvPr/>
        </p:nvSpPr>
        <p:spPr bwMode="auto">
          <a:xfrm>
            <a:off x="3379694" y="4580965"/>
            <a:ext cx="439271" cy="565440"/>
          </a:xfrm>
          <a:custGeom>
            <a:avLst/>
            <a:gdLst>
              <a:gd name="connsiteX0" fmla="*/ 0 w 439271"/>
              <a:gd name="connsiteY0" fmla="*/ 0 h 565440"/>
              <a:gd name="connsiteX1" fmla="*/ 251012 w 439271"/>
              <a:gd name="connsiteY1" fmla="*/ 484094 h 565440"/>
              <a:gd name="connsiteX2" fmla="*/ 439271 w 439271"/>
              <a:gd name="connsiteY2" fmla="*/ 564776 h 565440"/>
              <a:gd name="connsiteX3" fmla="*/ 439271 w 439271"/>
              <a:gd name="connsiteY3" fmla="*/ 564776 h 56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271" h="565440">
                <a:moveTo>
                  <a:pt x="0" y="0"/>
                </a:moveTo>
                <a:cubicBezTo>
                  <a:pt x="88900" y="194982"/>
                  <a:pt x="177800" y="389965"/>
                  <a:pt x="251012" y="484094"/>
                </a:cubicBezTo>
                <a:cubicBezTo>
                  <a:pt x="324224" y="578223"/>
                  <a:pt x="439271" y="564776"/>
                  <a:pt x="439271" y="564776"/>
                </a:cubicBezTo>
                <a:lnTo>
                  <a:pt x="439271" y="564776"/>
                </a:ln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Forme libre 15"/>
          <p:cNvSpPr/>
          <p:nvPr/>
        </p:nvSpPr>
        <p:spPr bwMode="auto">
          <a:xfrm>
            <a:off x="3406588" y="4634753"/>
            <a:ext cx="1864659" cy="410585"/>
          </a:xfrm>
          <a:custGeom>
            <a:avLst/>
            <a:gdLst>
              <a:gd name="connsiteX0" fmla="*/ 1864659 w 1864659"/>
              <a:gd name="connsiteY0" fmla="*/ 152400 h 410585"/>
              <a:gd name="connsiteX1" fmla="*/ 1156447 w 1864659"/>
              <a:gd name="connsiteY1" fmla="*/ 367553 h 410585"/>
              <a:gd name="connsiteX2" fmla="*/ 403412 w 1864659"/>
              <a:gd name="connsiteY2" fmla="*/ 376518 h 410585"/>
              <a:gd name="connsiteX3" fmla="*/ 0 w 1864659"/>
              <a:gd name="connsiteY3" fmla="*/ 0 h 4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4659" h="410585">
                <a:moveTo>
                  <a:pt x="1864659" y="152400"/>
                </a:moveTo>
                <a:cubicBezTo>
                  <a:pt x="1632323" y="241300"/>
                  <a:pt x="1399988" y="330200"/>
                  <a:pt x="1156447" y="367553"/>
                </a:cubicBezTo>
                <a:cubicBezTo>
                  <a:pt x="912906" y="404906"/>
                  <a:pt x="596153" y="437777"/>
                  <a:pt x="403412" y="376518"/>
                </a:cubicBezTo>
                <a:cubicBezTo>
                  <a:pt x="210671" y="315259"/>
                  <a:pt x="105335" y="157629"/>
                  <a:pt x="0" y="0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Forme libre 16"/>
          <p:cNvSpPr/>
          <p:nvPr/>
        </p:nvSpPr>
        <p:spPr bwMode="auto">
          <a:xfrm>
            <a:off x="3379694" y="4598894"/>
            <a:ext cx="744071" cy="896471"/>
          </a:xfrm>
          <a:custGeom>
            <a:avLst/>
            <a:gdLst>
              <a:gd name="connsiteX0" fmla="*/ 0 w 744071"/>
              <a:gd name="connsiteY0" fmla="*/ 0 h 896471"/>
              <a:gd name="connsiteX1" fmla="*/ 215153 w 744071"/>
              <a:gd name="connsiteY1" fmla="*/ 744071 h 896471"/>
              <a:gd name="connsiteX2" fmla="*/ 744071 w 744071"/>
              <a:gd name="connsiteY2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071" h="896471">
                <a:moveTo>
                  <a:pt x="0" y="0"/>
                </a:moveTo>
                <a:cubicBezTo>
                  <a:pt x="45570" y="297329"/>
                  <a:pt x="91141" y="594659"/>
                  <a:pt x="215153" y="744071"/>
                </a:cubicBezTo>
                <a:cubicBezTo>
                  <a:pt x="339165" y="893483"/>
                  <a:pt x="541618" y="894977"/>
                  <a:pt x="744071" y="896471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Forme libre 17"/>
          <p:cNvSpPr/>
          <p:nvPr/>
        </p:nvSpPr>
        <p:spPr bwMode="auto">
          <a:xfrm>
            <a:off x="3377969" y="4607859"/>
            <a:ext cx="1687090" cy="782910"/>
          </a:xfrm>
          <a:custGeom>
            <a:avLst/>
            <a:gdLst>
              <a:gd name="connsiteX0" fmla="*/ 1725 w 1687090"/>
              <a:gd name="connsiteY0" fmla="*/ 0 h 782910"/>
              <a:gd name="connsiteX1" fmla="*/ 270666 w 1687090"/>
              <a:gd name="connsiteY1" fmla="*/ 663388 h 782910"/>
              <a:gd name="connsiteX2" fmla="*/ 1687090 w 1687090"/>
              <a:gd name="connsiteY2" fmla="*/ 779929 h 78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7090" h="782910">
                <a:moveTo>
                  <a:pt x="1725" y="0"/>
                </a:moveTo>
                <a:cubicBezTo>
                  <a:pt x="-4252" y="266700"/>
                  <a:pt x="-10228" y="533400"/>
                  <a:pt x="270666" y="663388"/>
                </a:cubicBezTo>
                <a:cubicBezTo>
                  <a:pt x="551560" y="793376"/>
                  <a:pt x="1119325" y="786652"/>
                  <a:pt x="1687090" y="779929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Forme libre 18"/>
          <p:cNvSpPr/>
          <p:nvPr/>
        </p:nvSpPr>
        <p:spPr bwMode="auto">
          <a:xfrm>
            <a:off x="3314704" y="4625788"/>
            <a:ext cx="1266261" cy="1075765"/>
          </a:xfrm>
          <a:custGeom>
            <a:avLst/>
            <a:gdLst>
              <a:gd name="connsiteX0" fmla="*/ 1266261 w 1266261"/>
              <a:gd name="connsiteY0" fmla="*/ 1075765 h 1075765"/>
              <a:gd name="connsiteX1" fmla="*/ 387720 w 1266261"/>
              <a:gd name="connsiteY1" fmla="*/ 986118 h 1075765"/>
              <a:gd name="connsiteX2" fmla="*/ 29131 w 1266261"/>
              <a:gd name="connsiteY2" fmla="*/ 546847 h 1075765"/>
              <a:gd name="connsiteX3" fmla="*/ 47061 w 1266261"/>
              <a:gd name="connsiteY3" fmla="*/ 0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261" h="1075765">
                <a:moveTo>
                  <a:pt x="1266261" y="1075765"/>
                </a:moveTo>
                <a:cubicBezTo>
                  <a:pt x="930084" y="1075018"/>
                  <a:pt x="593908" y="1074271"/>
                  <a:pt x="387720" y="986118"/>
                </a:cubicBezTo>
                <a:cubicBezTo>
                  <a:pt x="181532" y="897965"/>
                  <a:pt x="85907" y="711200"/>
                  <a:pt x="29131" y="546847"/>
                </a:cubicBezTo>
                <a:cubicBezTo>
                  <a:pt x="-27646" y="382494"/>
                  <a:pt x="9707" y="191247"/>
                  <a:pt x="47061" y="0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Dans le cas d’un management </a:t>
            </a:r>
            <a:r>
              <a:rPr lang="fr-CH" sz="1800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in-band </a:t>
            </a:r>
            <a:r>
              <a:rPr lang="fr-CH" sz="1800" dirty="0">
                <a:latin typeface="Arial" panose="020B0604020202020204" pitchFamily="34" charset="0"/>
              </a:rPr>
              <a:t>(par le </a:t>
            </a:r>
            <a:r>
              <a:rPr lang="fr-CH" sz="1800" dirty="0" smtClean="0">
                <a:latin typeface="Arial" panose="020B0604020202020204" pitchFamily="34" charset="0"/>
              </a:rPr>
              <a:t>biais </a:t>
            </a:r>
            <a:r>
              <a:rPr lang="fr-CH" sz="1800" dirty="0">
                <a:latin typeface="Arial" panose="020B0604020202020204" pitchFamily="34" charset="0"/>
              </a:rPr>
              <a:t>du réseau de production),  </a:t>
            </a:r>
            <a:r>
              <a:rPr lang="fr-CH" sz="1800" dirty="0" smtClean="0">
                <a:latin typeface="Arial" panose="020B0604020202020204" pitchFamily="34" charset="0"/>
              </a:rPr>
              <a:t>gestion du réseau peut être impactée ou impossible du fait de l’indisponibilité du réseau de production.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management </a:t>
            </a:r>
            <a:r>
              <a:rPr lang="fr-CH" sz="1800" i="1" dirty="0">
                <a:solidFill>
                  <a:schemeClr val="accent6"/>
                </a:solidFill>
                <a:latin typeface="Arial" panose="020B0604020202020204" pitchFamily="34" charset="0"/>
              </a:rPr>
              <a:t>out-of-band </a:t>
            </a:r>
            <a:r>
              <a:rPr lang="fr-CH" sz="1800" dirty="0" smtClean="0">
                <a:latin typeface="Arial" panose="020B0604020202020204" pitchFamily="34" charset="0"/>
              </a:rPr>
              <a:t>implique le déploiement et l’utilisation d’un réseau dédié.</a:t>
            </a:r>
            <a:endParaRPr lang="fr-CH" sz="1600" i="1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0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Technologies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in/out-of-band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17" y="4177552"/>
            <a:ext cx="553280" cy="55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e 19"/>
          <p:cNvGrpSpPr/>
          <p:nvPr/>
        </p:nvGrpSpPr>
        <p:grpSpPr>
          <a:xfrm>
            <a:off x="3253839" y="4177552"/>
            <a:ext cx="2805653" cy="1863583"/>
            <a:chOff x="3253839" y="4177552"/>
            <a:chExt cx="2805653" cy="1863583"/>
          </a:xfrm>
        </p:grpSpPr>
        <p:sp>
          <p:nvSpPr>
            <p:cNvPr id="4" name="Nuage 3"/>
            <p:cNvSpPr/>
            <p:nvPr/>
          </p:nvSpPr>
          <p:spPr bwMode="auto">
            <a:xfrm>
              <a:off x="3253839" y="4177552"/>
              <a:ext cx="2805653" cy="1863583"/>
            </a:xfrm>
            <a:prstGeom prst="cloud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00B0F0">
                  <a:alpha val="6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20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097" y="4590482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867" y="5306134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190" y="5244353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870" y="5025434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023" y="5525053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814" y="4590482"/>
              <a:ext cx="610218" cy="2807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ZoneTexte 1"/>
            <p:cNvSpPr txBox="1"/>
            <p:nvPr/>
          </p:nvSpPr>
          <p:spPr>
            <a:xfrm>
              <a:off x="3814928" y="4878510"/>
              <a:ext cx="16834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Réseau de production</a:t>
              </a:r>
              <a:endParaRPr lang="fr-CH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Forme libre 13"/>
          <p:cNvSpPr/>
          <p:nvPr/>
        </p:nvSpPr>
        <p:spPr bwMode="auto">
          <a:xfrm>
            <a:off x="3361765" y="4545106"/>
            <a:ext cx="941294" cy="312105"/>
          </a:xfrm>
          <a:custGeom>
            <a:avLst/>
            <a:gdLst>
              <a:gd name="connsiteX0" fmla="*/ 0 w 941294"/>
              <a:gd name="connsiteY0" fmla="*/ 0 h 312105"/>
              <a:gd name="connsiteX1" fmla="*/ 331694 w 941294"/>
              <a:gd name="connsiteY1" fmla="*/ 304800 h 312105"/>
              <a:gd name="connsiteX2" fmla="*/ 941294 w 941294"/>
              <a:gd name="connsiteY2" fmla="*/ 224118 h 312105"/>
              <a:gd name="connsiteX3" fmla="*/ 941294 w 941294"/>
              <a:gd name="connsiteY3" fmla="*/ 224118 h 31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294" h="312105">
                <a:moveTo>
                  <a:pt x="0" y="0"/>
                </a:moveTo>
                <a:cubicBezTo>
                  <a:pt x="87406" y="133723"/>
                  <a:pt x="174812" y="267447"/>
                  <a:pt x="331694" y="304800"/>
                </a:cubicBezTo>
                <a:cubicBezTo>
                  <a:pt x="488576" y="342153"/>
                  <a:pt x="941294" y="224118"/>
                  <a:pt x="941294" y="224118"/>
                </a:cubicBezTo>
                <a:lnTo>
                  <a:pt x="941294" y="224118"/>
                </a:ln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Forme libre 14"/>
          <p:cNvSpPr/>
          <p:nvPr/>
        </p:nvSpPr>
        <p:spPr bwMode="auto">
          <a:xfrm>
            <a:off x="3379694" y="4580965"/>
            <a:ext cx="439271" cy="565440"/>
          </a:xfrm>
          <a:custGeom>
            <a:avLst/>
            <a:gdLst>
              <a:gd name="connsiteX0" fmla="*/ 0 w 439271"/>
              <a:gd name="connsiteY0" fmla="*/ 0 h 565440"/>
              <a:gd name="connsiteX1" fmla="*/ 251012 w 439271"/>
              <a:gd name="connsiteY1" fmla="*/ 484094 h 565440"/>
              <a:gd name="connsiteX2" fmla="*/ 439271 w 439271"/>
              <a:gd name="connsiteY2" fmla="*/ 564776 h 565440"/>
              <a:gd name="connsiteX3" fmla="*/ 439271 w 439271"/>
              <a:gd name="connsiteY3" fmla="*/ 564776 h 56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271" h="565440">
                <a:moveTo>
                  <a:pt x="0" y="0"/>
                </a:moveTo>
                <a:cubicBezTo>
                  <a:pt x="88900" y="194982"/>
                  <a:pt x="177800" y="389965"/>
                  <a:pt x="251012" y="484094"/>
                </a:cubicBezTo>
                <a:cubicBezTo>
                  <a:pt x="324224" y="578223"/>
                  <a:pt x="439271" y="564776"/>
                  <a:pt x="439271" y="564776"/>
                </a:cubicBezTo>
                <a:lnTo>
                  <a:pt x="439271" y="564776"/>
                </a:ln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Forme libre 15"/>
          <p:cNvSpPr/>
          <p:nvPr/>
        </p:nvSpPr>
        <p:spPr bwMode="auto">
          <a:xfrm>
            <a:off x="3406588" y="4634753"/>
            <a:ext cx="1864659" cy="410585"/>
          </a:xfrm>
          <a:custGeom>
            <a:avLst/>
            <a:gdLst>
              <a:gd name="connsiteX0" fmla="*/ 1864659 w 1864659"/>
              <a:gd name="connsiteY0" fmla="*/ 152400 h 410585"/>
              <a:gd name="connsiteX1" fmla="*/ 1156447 w 1864659"/>
              <a:gd name="connsiteY1" fmla="*/ 367553 h 410585"/>
              <a:gd name="connsiteX2" fmla="*/ 403412 w 1864659"/>
              <a:gd name="connsiteY2" fmla="*/ 376518 h 410585"/>
              <a:gd name="connsiteX3" fmla="*/ 0 w 1864659"/>
              <a:gd name="connsiteY3" fmla="*/ 0 h 4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4659" h="410585">
                <a:moveTo>
                  <a:pt x="1864659" y="152400"/>
                </a:moveTo>
                <a:cubicBezTo>
                  <a:pt x="1632323" y="241300"/>
                  <a:pt x="1399988" y="330200"/>
                  <a:pt x="1156447" y="367553"/>
                </a:cubicBezTo>
                <a:cubicBezTo>
                  <a:pt x="912906" y="404906"/>
                  <a:pt x="596153" y="437777"/>
                  <a:pt x="403412" y="376518"/>
                </a:cubicBezTo>
                <a:cubicBezTo>
                  <a:pt x="210671" y="315259"/>
                  <a:pt x="105335" y="157629"/>
                  <a:pt x="0" y="0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Forme libre 16"/>
          <p:cNvSpPr/>
          <p:nvPr/>
        </p:nvSpPr>
        <p:spPr bwMode="auto">
          <a:xfrm>
            <a:off x="3379694" y="4598894"/>
            <a:ext cx="744071" cy="896471"/>
          </a:xfrm>
          <a:custGeom>
            <a:avLst/>
            <a:gdLst>
              <a:gd name="connsiteX0" fmla="*/ 0 w 744071"/>
              <a:gd name="connsiteY0" fmla="*/ 0 h 896471"/>
              <a:gd name="connsiteX1" fmla="*/ 215153 w 744071"/>
              <a:gd name="connsiteY1" fmla="*/ 744071 h 896471"/>
              <a:gd name="connsiteX2" fmla="*/ 744071 w 744071"/>
              <a:gd name="connsiteY2" fmla="*/ 896471 h 896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071" h="896471">
                <a:moveTo>
                  <a:pt x="0" y="0"/>
                </a:moveTo>
                <a:cubicBezTo>
                  <a:pt x="45570" y="297329"/>
                  <a:pt x="91141" y="594659"/>
                  <a:pt x="215153" y="744071"/>
                </a:cubicBezTo>
                <a:cubicBezTo>
                  <a:pt x="339165" y="893483"/>
                  <a:pt x="541618" y="894977"/>
                  <a:pt x="744071" y="896471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Forme libre 17"/>
          <p:cNvSpPr/>
          <p:nvPr/>
        </p:nvSpPr>
        <p:spPr bwMode="auto">
          <a:xfrm>
            <a:off x="3377969" y="4607859"/>
            <a:ext cx="1687090" cy="782910"/>
          </a:xfrm>
          <a:custGeom>
            <a:avLst/>
            <a:gdLst>
              <a:gd name="connsiteX0" fmla="*/ 1725 w 1687090"/>
              <a:gd name="connsiteY0" fmla="*/ 0 h 782910"/>
              <a:gd name="connsiteX1" fmla="*/ 270666 w 1687090"/>
              <a:gd name="connsiteY1" fmla="*/ 663388 h 782910"/>
              <a:gd name="connsiteX2" fmla="*/ 1687090 w 1687090"/>
              <a:gd name="connsiteY2" fmla="*/ 779929 h 78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7090" h="782910">
                <a:moveTo>
                  <a:pt x="1725" y="0"/>
                </a:moveTo>
                <a:cubicBezTo>
                  <a:pt x="-4252" y="266700"/>
                  <a:pt x="-10228" y="533400"/>
                  <a:pt x="270666" y="663388"/>
                </a:cubicBezTo>
                <a:cubicBezTo>
                  <a:pt x="551560" y="793376"/>
                  <a:pt x="1119325" y="786652"/>
                  <a:pt x="1687090" y="779929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Forme libre 18"/>
          <p:cNvSpPr/>
          <p:nvPr/>
        </p:nvSpPr>
        <p:spPr bwMode="auto">
          <a:xfrm>
            <a:off x="3314704" y="4625788"/>
            <a:ext cx="1266261" cy="1075765"/>
          </a:xfrm>
          <a:custGeom>
            <a:avLst/>
            <a:gdLst>
              <a:gd name="connsiteX0" fmla="*/ 1266261 w 1266261"/>
              <a:gd name="connsiteY0" fmla="*/ 1075765 h 1075765"/>
              <a:gd name="connsiteX1" fmla="*/ 387720 w 1266261"/>
              <a:gd name="connsiteY1" fmla="*/ 986118 h 1075765"/>
              <a:gd name="connsiteX2" fmla="*/ 29131 w 1266261"/>
              <a:gd name="connsiteY2" fmla="*/ 546847 h 1075765"/>
              <a:gd name="connsiteX3" fmla="*/ 47061 w 1266261"/>
              <a:gd name="connsiteY3" fmla="*/ 0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261" h="1075765">
                <a:moveTo>
                  <a:pt x="1266261" y="1075765"/>
                </a:moveTo>
                <a:cubicBezTo>
                  <a:pt x="930084" y="1075018"/>
                  <a:pt x="593908" y="1074271"/>
                  <a:pt x="387720" y="986118"/>
                </a:cubicBezTo>
                <a:cubicBezTo>
                  <a:pt x="181532" y="897965"/>
                  <a:pt x="85907" y="711200"/>
                  <a:pt x="29131" y="546847"/>
                </a:cubicBezTo>
                <a:cubicBezTo>
                  <a:pt x="-27646" y="382494"/>
                  <a:pt x="9707" y="191247"/>
                  <a:pt x="47061" y="0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Nuage 22"/>
          <p:cNvSpPr/>
          <p:nvPr/>
        </p:nvSpPr>
        <p:spPr bwMode="auto">
          <a:xfrm>
            <a:off x="3253838" y="4154581"/>
            <a:ext cx="2805653" cy="1863583"/>
          </a:xfrm>
          <a:prstGeom prst="cloud">
            <a:avLst/>
          </a:prstGeom>
          <a:solidFill>
            <a:srgbClr val="FF0000">
              <a:alpha val="0"/>
            </a:srgb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20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3314704" y="3135732"/>
            <a:ext cx="2850254" cy="2529671"/>
            <a:chOff x="3314704" y="3135732"/>
            <a:chExt cx="2850254" cy="2529671"/>
          </a:xfrm>
        </p:grpSpPr>
        <p:sp>
          <p:nvSpPr>
            <p:cNvPr id="22" name="Nuage 21"/>
            <p:cNvSpPr/>
            <p:nvPr/>
          </p:nvSpPr>
          <p:spPr bwMode="auto">
            <a:xfrm>
              <a:off x="3969523" y="3135732"/>
              <a:ext cx="2195435" cy="835634"/>
            </a:xfrm>
            <a:prstGeom prst="cloud">
              <a:avLst/>
            </a:prstGeom>
            <a:solidFill>
              <a:srgbClr val="FF0000">
                <a:alpha val="0"/>
              </a:srgb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339933">
                  <a:alpha val="6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20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CH" sz="1200" dirty="0" smtClean="0">
                  <a:latin typeface="Arial" pitchFamily="34" charset="0"/>
                  <a:cs typeface="Arial" pitchFamily="34" charset="0"/>
                </a:rPr>
                <a:t>out-of-band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 smtClean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" name="Connecteur droit 4"/>
            <p:cNvCxnSpPr/>
            <p:nvPr/>
          </p:nvCxnSpPr>
          <p:spPr bwMode="auto">
            <a:xfrm flipV="1">
              <a:off x="4580965" y="3908612"/>
              <a:ext cx="75699" cy="7724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Connecteur droit 23"/>
            <p:cNvCxnSpPr/>
            <p:nvPr/>
          </p:nvCxnSpPr>
          <p:spPr bwMode="auto">
            <a:xfrm flipH="1" flipV="1">
              <a:off x="5181600" y="3971366"/>
              <a:ext cx="117323" cy="7297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Connecteur droit 25"/>
            <p:cNvCxnSpPr/>
            <p:nvPr/>
          </p:nvCxnSpPr>
          <p:spPr bwMode="auto">
            <a:xfrm flipV="1">
              <a:off x="3909867" y="3908612"/>
              <a:ext cx="429050" cy="12468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Connecteur droit 27"/>
            <p:cNvCxnSpPr/>
            <p:nvPr/>
          </p:nvCxnSpPr>
          <p:spPr bwMode="auto">
            <a:xfrm flipV="1">
              <a:off x="4338917" y="3971366"/>
              <a:ext cx="126289" cy="14194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Connecteur droit 31"/>
            <p:cNvCxnSpPr/>
            <p:nvPr/>
          </p:nvCxnSpPr>
          <p:spPr bwMode="auto">
            <a:xfrm flipV="1">
              <a:off x="4656666" y="3908612"/>
              <a:ext cx="113649" cy="17567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Connecteur droit 33"/>
            <p:cNvCxnSpPr/>
            <p:nvPr/>
          </p:nvCxnSpPr>
          <p:spPr bwMode="auto">
            <a:xfrm flipH="1" flipV="1">
              <a:off x="4940190" y="3971366"/>
              <a:ext cx="127051" cy="14133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Connecteur droit 35"/>
            <p:cNvCxnSpPr/>
            <p:nvPr/>
          </p:nvCxnSpPr>
          <p:spPr bwMode="auto">
            <a:xfrm flipH="1">
              <a:off x="3314704" y="3783106"/>
              <a:ext cx="717946" cy="511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4" name="ZoneTexte 43"/>
          <p:cNvSpPr txBox="1"/>
          <p:nvPr/>
        </p:nvSpPr>
        <p:spPr>
          <a:xfrm>
            <a:off x="2546011" y="3783106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 smtClean="0">
                <a:solidFill>
                  <a:srgbClr val="FF0000"/>
                </a:solidFill>
                <a:latin typeface="Segoe Marker" panose="03080602040302020204" pitchFamily="66" charset="0"/>
              </a:rPr>
              <a:t>?!</a:t>
            </a:r>
            <a:endParaRPr lang="fr-CH" sz="3600" b="1" dirty="0">
              <a:solidFill>
                <a:srgbClr val="FF0000"/>
              </a:solidFill>
              <a:latin typeface="Segoe Marker" panose="03080602040302020204" pitchFamily="66" charset="0"/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Dans le cas d’un management </a:t>
            </a:r>
            <a:r>
              <a:rPr lang="fr-CH" sz="1800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in-band </a:t>
            </a:r>
            <a:r>
              <a:rPr lang="fr-CH" sz="1800" dirty="0">
                <a:latin typeface="Arial" panose="020B0604020202020204" pitchFamily="34" charset="0"/>
              </a:rPr>
              <a:t>(par le </a:t>
            </a:r>
            <a:r>
              <a:rPr lang="fr-CH" sz="1800" dirty="0" smtClean="0">
                <a:latin typeface="Arial" panose="020B0604020202020204" pitchFamily="34" charset="0"/>
              </a:rPr>
              <a:t>biais </a:t>
            </a:r>
            <a:r>
              <a:rPr lang="fr-CH" sz="1800" dirty="0">
                <a:latin typeface="Arial" panose="020B0604020202020204" pitchFamily="34" charset="0"/>
              </a:rPr>
              <a:t>du réseau de production),  </a:t>
            </a:r>
            <a:r>
              <a:rPr lang="fr-CH" sz="1800" dirty="0" smtClean="0">
                <a:latin typeface="Arial" panose="020B0604020202020204" pitchFamily="34" charset="0"/>
              </a:rPr>
              <a:t>gestion du réseau peut être impactée ou impossible du fait de l’indisponibilité du réseau de production.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management </a:t>
            </a:r>
            <a:r>
              <a:rPr lang="fr-CH" sz="1800" i="1" dirty="0">
                <a:solidFill>
                  <a:schemeClr val="accent6"/>
                </a:solidFill>
                <a:latin typeface="Arial" panose="020B0604020202020204" pitchFamily="34" charset="0"/>
              </a:rPr>
              <a:t>out-of-band </a:t>
            </a:r>
            <a:r>
              <a:rPr lang="fr-CH" sz="1800" dirty="0" smtClean="0">
                <a:latin typeface="Arial" panose="020B0604020202020204" pitchFamily="34" charset="0"/>
              </a:rPr>
              <a:t>implique le déploiement et l’utilisation d’un réseau dédié.</a:t>
            </a:r>
            <a:endParaRPr lang="fr-CH" sz="1600" i="1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ZoneTexte 39"/>
          <p:cNvSpPr txBox="1"/>
          <p:nvPr/>
        </p:nvSpPr>
        <p:spPr>
          <a:xfrm>
            <a:off x="3814928" y="4878510"/>
            <a:ext cx="16834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Réseau de production</a:t>
            </a:r>
            <a:endParaRPr lang="fr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7" y="4590482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67" y="5306134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90" y="5244353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70" y="5025434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023" y="5525053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4" y="4590482"/>
            <a:ext cx="610218" cy="28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7"/>
            <a:ext cx="7366000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Dans le cas d’un management </a:t>
            </a:r>
            <a:r>
              <a:rPr lang="fr-CH" sz="1800" i="1" dirty="0" smtClean="0">
                <a:solidFill>
                  <a:schemeClr val="accent6"/>
                </a:solidFill>
                <a:latin typeface="Arial" panose="020B0604020202020204" pitchFamily="34" charset="0"/>
              </a:rPr>
              <a:t>in-band </a:t>
            </a:r>
            <a:r>
              <a:rPr lang="fr-CH" sz="1800" dirty="0">
                <a:latin typeface="Arial" panose="020B0604020202020204" pitchFamily="34" charset="0"/>
              </a:rPr>
              <a:t>(par le </a:t>
            </a:r>
            <a:r>
              <a:rPr lang="fr-CH" sz="1800" dirty="0" smtClean="0">
                <a:latin typeface="Arial" panose="020B0604020202020204" pitchFamily="34" charset="0"/>
              </a:rPr>
              <a:t>biais </a:t>
            </a:r>
            <a:r>
              <a:rPr lang="fr-CH" sz="1800" dirty="0">
                <a:latin typeface="Arial" panose="020B0604020202020204" pitchFamily="34" charset="0"/>
              </a:rPr>
              <a:t>du réseau de production),  </a:t>
            </a:r>
            <a:r>
              <a:rPr lang="fr-CH" sz="1800" dirty="0" smtClean="0">
                <a:latin typeface="Arial" panose="020B0604020202020204" pitchFamily="34" charset="0"/>
              </a:rPr>
              <a:t>gestion du réseau peut être impactée ou impossible du fait de l’indisponibilité du réseau de production.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 management </a:t>
            </a:r>
            <a:r>
              <a:rPr lang="fr-CH" sz="1800" i="1" dirty="0">
                <a:solidFill>
                  <a:schemeClr val="accent6"/>
                </a:solidFill>
                <a:latin typeface="Arial" panose="020B0604020202020204" pitchFamily="34" charset="0"/>
              </a:rPr>
              <a:t>out-of-band </a:t>
            </a:r>
            <a:r>
              <a:rPr lang="fr-CH" sz="1800" dirty="0" smtClean="0">
                <a:latin typeface="Arial" panose="020B0604020202020204" pitchFamily="34" charset="0"/>
              </a:rPr>
              <a:t>implique le déploiement et l’utilisation d’un réseau dédié.</a:t>
            </a:r>
            <a:endParaRPr lang="fr-CH" sz="1600" i="1" dirty="0" smtClean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Technologies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in/out-of-band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17" y="4177552"/>
            <a:ext cx="553280" cy="55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e 40"/>
          <p:cNvGrpSpPr/>
          <p:nvPr/>
        </p:nvGrpSpPr>
        <p:grpSpPr>
          <a:xfrm>
            <a:off x="3314704" y="3135732"/>
            <a:ext cx="2850254" cy="2529671"/>
            <a:chOff x="3314704" y="3135732"/>
            <a:chExt cx="2850254" cy="2529671"/>
          </a:xfrm>
        </p:grpSpPr>
        <p:sp>
          <p:nvSpPr>
            <p:cNvPr id="22" name="Nuage 21"/>
            <p:cNvSpPr/>
            <p:nvPr/>
          </p:nvSpPr>
          <p:spPr bwMode="auto">
            <a:xfrm>
              <a:off x="3969523" y="3135732"/>
              <a:ext cx="2195435" cy="835634"/>
            </a:xfrm>
            <a:prstGeom prst="cloud">
              <a:avLst/>
            </a:prstGeom>
            <a:solidFill>
              <a:srgbClr val="FF0000">
                <a:alpha val="0"/>
              </a:srgb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339933">
                  <a:alpha val="60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20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CH" sz="1200" dirty="0" smtClean="0">
                  <a:latin typeface="Arial" pitchFamily="34" charset="0"/>
                  <a:cs typeface="Arial" pitchFamily="34" charset="0"/>
                </a:rPr>
                <a:t>out-of-band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 smtClean="0">
                <a:latin typeface="Arial" pitchFamily="34" charset="0"/>
                <a:cs typeface="Arial" pitchFamily="34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CH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" name="Connecteur droit 4"/>
            <p:cNvCxnSpPr/>
            <p:nvPr/>
          </p:nvCxnSpPr>
          <p:spPr bwMode="auto">
            <a:xfrm flipV="1">
              <a:off x="4580965" y="3908612"/>
              <a:ext cx="75699" cy="7724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Connecteur droit 23"/>
            <p:cNvCxnSpPr/>
            <p:nvPr/>
          </p:nvCxnSpPr>
          <p:spPr bwMode="auto">
            <a:xfrm flipH="1" flipV="1">
              <a:off x="5181600" y="3971366"/>
              <a:ext cx="117323" cy="7297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Connecteur droit 25"/>
            <p:cNvCxnSpPr/>
            <p:nvPr/>
          </p:nvCxnSpPr>
          <p:spPr bwMode="auto">
            <a:xfrm flipV="1">
              <a:off x="3909867" y="3908612"/>
              <a:ext cx="429050" cy="12468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Connecteur droit 27"/>
            <p:cNvCxnSpPr/>
            <p:nvPr/>
          </p:nvCxnSpPr>
          <p:spPr bwMode="auto">
            <a:xfrm flipV="1">
              <a:off x="4338917" y="3971366"/>
              <a:ext cx="126289" cy="14194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Connecteur droit 31"/>
            <p:cNvCxnSpPr/>
            <p:nvPr/>
          </p:nvCxnSpPr>
          <p:spPr bwMode="auto">
            <a:xfrm flipV="1">
              <a:off x="4656666" y="3908612"/>
              <a:ext cx="113649" cy="17567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Connecteur droit 33"/>
            <p:cNvCxnSpPr/>
            <p:nvPr/>
          </p:nvCxnSpPr>
          <p:spPr bwMode="auto">
            <a:xfrm flipH="1" flipV="1">
              <a:off x="4940190" y="3971366"/>
              <a:ext cx="127051" cy="14133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Connecteur droit 35"/>
            <p:cNvCxnSpPr/>
            <p:nvPr/>
          </p:nvCxnSpPr>
          <p:spPr bwMode="auto">
            <a:xfrm flipH="1">
              <a:off x="3314704" y="3783106"/>
              <a:ext cx="717946" cy="511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Nuage 29"/>
          <p:cNvSpPr/>
          <p:nvPr/>
        </p:nvSpPr>
        <p:spPr bwMode="auto">
          <a:xfrm>
            <a:off x="3253838" y="4154581"/>
            <a:ext cx="2805653" cy="1863583"/>
          </a:xfrm>
          <a:prstGeom prst="cloud">
            <a:avLst/>
          </a:prstGeom>
          <a:solidFill>
            <a:srgbClr val="FF0000">
              <a:alpha val="0"/>
            </a:srgb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0000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 sz="2000" dirty="0">
              <a:latin typeface="Arial" pitchFamily="34" charset="0"/>
              <a:cs typeface="Arial" pitchFamily="34" charset="0"/>
            </a:endParaRPr>
          </a:p>
          <a:p>
            <a:endParaRPr lang="fr-CH" sz="2000" dirty="0">
              <a:latin typeface="Arial" pitchFamily="34" charset="0"/>
              <a:cs typeface="Arial" pitchFamily="34" charset="0"/>
            </a:endParaRPr>
          </a:p>
          <a:p>
            <a:endParaRPr lang="fr-CH" sz="2000" dirty="0">
              <a:latin typeface="Arial" pitchFamily="34" charset="0"/>
              <a:cs typeface="Arial" pitchFamily="34" charset="0"/>
            </a:endParaRPr>
          </a:p>
          <a:p>
            <a:endParaRPr lang="fr-CH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rme libre 2"/>
          <p:cNvSpPr/>
          <p:nvPr/>
        </p:nvSpPr>
        <p:spPr bwMode="auto">
          <a:xfrm>
            <a:off x="3334871" y="3521889"/>
            <a:ext cx="1025452" cy="1605923"/>
          </a:xfrm>
          <a:custGeom>
            <a:avLst/>
            <a:gdLst>
              <a:gd name="connsiteX0" fmla="*/ 0 w 1025452"/>
              <a:gd name="connsiteY0" fmla="*/ 745311 h 1605923"/>
              <a:gd name="connsiteX1" fmla="*/ 1013011 w 1025452"/>
              <a:gd name="connsiteY1" fmla="*/ 28135 h 1605923"/>
              <a:gd name="connsiteX2" fmla="*/ 591670 w 1025452"/>
              <a:gd name="connsiteY2" fmla="*/ 1605923 h 1605923"/>
              <a:gd name="connsiteX3" fmla="*/ 591670 w 1025452"/>
              <a:gd name="connsiteY3" fmla="*/ 1605923 h 160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5452" h="1605923">
                <a:moveTo>
                  <a:pt x="0" y="745311"/>
                </a:moveTo>
                <a:cubicBezTo>
                  <a:pt x="457199" y="315005"/>
                  <a:pt x="914399" y="-115300"/>
                  <a:pt x="1013011" y="28135"/>
                </a:cubicBezTo>
                <a:cubicBezTo>
                  <a:pt x="1111623" y="171570"/>
                  <a:pt x="591670" y="1605923"/>
                  <a:pt x="591670" y="1605923"/>
                </a:cubicBezTo>
                <a:lnTo>
                  <a:pt x="591670" y="1605923"/>
                </a:ln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21" name="Forme libre 20"/>
          <p:cNvSpPr/>
          <p:nvPr/>
        </p:nvSpPr>
        <p:spPr bwMode="auto">
          <a:xfrm>
            <a:off x="3379694" y="3362665"/>
            <a:ext cx="1129931" cy="2034088"/>
          </a:xfrm>
          <a:custGeom>
            <a:avLst/>
            <a:gdLst>
              <a:gd name="connsiteX0" fmla="*/ 0 w 1129931"/>
              <a:gd name="connsiteY0" fmla="*/ 850747 h 2034088"/>
              <a:gd name="connsiteX1" fmla="*/ 1057835 w 1129931"/>
              <a:gd name="connsiteY1" fmla="*/ 43923 h 2034088"/>
              <a:gd name="connsiteX2" fmla="*/ 950259 w 1129931"/>
              <a:gd name="connsiteY2" fmla="*/ 2034088 h 203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931" h="2034088">
                <a:moveTo>
                  <a:pt x="0" y="850747"/>
                </a:moveTo>
                <a:cubicBezTo>
                  <a:pt x="449729" y="348723"/>
                  <a:pt x="899459" y="-153300"/>
                  <a:pt x="1057835" y="43923"/>
                </a:cubicBezTo>
                <a:cubicBezTo>
                  <a:pt x="1216211" y="241146"/>
                  <a:pt x="1083235" y="1137617"/>
                  <a:pt x="950259" y="2034088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25" name="Forme libre 24"/>
          <p:cNvSpPr/>
          <p:nvPr/>
        </p:nvSpPr>
        <p:spPr bwMode="auto">
          <a:xfrm>
            <a:off x="3361765" y="3369341"/>
            <a:ext cx="1326002" cy="1346094"/>
          </a:xfrm>
          <a:custGeom>
            <a:avLst/>
            <a:gdLst>
              <a:gd name="connsiteX0" fmla="*/ 0 w 1326002"/>
              <a:gd name="connsiteY0" fmla="*/ 835106 h 1346094"/>
              <a:gd name="connsiteX1" fmla="*/ 1201270 w 1326002"/>
              <a:gd name="connsiteY1" fmla="*/ 10353 h 1346094"/>
              <a:gd name="connsiteX2" fmla="*/ 1228164 w 1326002"/>
              <a:gd name="connsiteY2" fmla="*/ 1346094 h 134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002" h="1346094">
                <a:moveTo>
                  <a:pt x="0" y="835106"/>
                </a:moveTo>
                <a:cubicBezTo>
                  <a:pt x="498288" y="380147"/>
                  <a:pt x="996576" y="-74812"/>
                  <a:pt x="1201270" y="10353"/>
                </a:cubicBezTo>
                <a:cubicBezTo>
                  <a:pt x="1405964" y="95518"/>
                  <a:pt x="1317064" y="720806"/>
                  <a:pt x="1228164" y="1346094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27" name="Forme libre 26"/>
          <p:cNvSpPr/>
          <p:nvPr/>
        </p:nvSpPr>
        <p:spPr bwMode="auto">
          <a:xfrm>
            <a:off x="3361765" y="3299470"/>
            <a:ext cx="1720448" cy="1998671"/>
          </a:xfrm>
          <a:custGeom>
            <a:avLst/>
            <a:gdLst>
              <a:gd name="connsiteX0" fmla="*/ 0 w 1720448"/>
              <a:gd name="connsiteY0" fmla="*/ 922906 h 1998671"/>
              <a:gd name="connsiteX1" fmla="*/ 1461247 w 1720448"/>
              <a:gd name="connsiteY1" fmla="*/ 35401 h 1998671"/>
              <a:gd name="connsiteX2" fmla="*/ 1712259 w 1720448"/>
              <a:gd name="connsiteY2" fmla="*/ 199867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448" h="1998671">
                <a:moveTo>
                  <a:pt x="0" y="922906"/>
                </a:moveTo>
                <a:cubicBezTo>
                  <a:pt x="587935" y="389506"/>
                  <a:pt x="1175871" y="-143893"/>
                  <a:pt x="1461247" y="35401"/>
                </a:cubicBezTo>
                <a:cubicBezTo>
                  <a:pt x="1746624" y="214695"/>
                  <a:pt x="1729441" y="1106683"/>
                  <a:pt x="1712259" y="1998671"/>
                </a:cubicBezTo>
              </a:path>
            </a:pathLst>
          </a:custGeom>
          <a:noFill/>
          <a:ln w="285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70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5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551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Différentes plateformes </a:t>
            </a:r>
            <a:r>
              <a:rPr lang="fr-CH" sz="1800" dirty="0" smtClean="0">
                <a:latin typeface="Arial" panose="020B0604020202020204" pitchFamily="34" charset="0"/>
              </a:rPr>
              <a:t>logicielles (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NMS</a:t>
            </a:r>
            <a:r>
              <a:rPr lang="fr-CH" sz="1800" dirty="0" smtClean="0">
                <a:latin typeface="Arial" panose="020B0604020202020204" pitchFamily="34" charset="0"/>
              </a:rPr>
              <a:t> – </a:t>
            </a:r>
            <a:r>
              <a:rPr lang="fr-CH" sz="1800" i="1" dirty="0" smtClean="0">
                <a:latin typeface="Arial" panose="020B0604020202020204" pitchFamily="34" charset="0"/>
              </a:rPr>
              <a:t>Network Management System</a:t>
            </a:r>
            <a:r>
              <a:rPr lang="fr-CH" sz="1800" dirty="0" smtClean="0">
                <a:latin typeface="Arial" panose="020B0604020202020204" pitchFamily="34" charset="0"/>
              </a:rPr>
              <a:t>) </a:t>
            </a:r>
            <a:r>
              <a:rPr lang="fr-CH" sz="1800" dirty="0">
                <a:latin typeface="Arial" panose="020B0604020202020204" pitchFamily="34" charset="0"/>
              </a:rPr>
              <a:t>implémentent tout ou partie de ces </a:t>
            </a:r>
            <a:r>
              <a:rPr lang="fr-CH" sz="1800" dirty="0" smtClean="0">
                <a:latin typeface="Arial" panose="020B0604020202020204" pitchFamily="34" charset="0"/>
              </a:rPr>
              <a:t>technologies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HP </a:t>
            </a:r>
            <a:r>
              <a:rPr lang="fr-CH" sz="1600" dirty="0" err="1">
                <a:latin typeface="Arial" panose="020B0604020202020204" pitchFamily="34" charset="0"/>
              </a:rPr>
              <a:t>OpenView</a:t>
            </a:r>
            <a:r>
              <a:rPr lang="fr-CH" sz="1600" dirty="0">
                <a:latin typeface="Arial" panose="020B0604020202020204" pitchFamily="34" charset="0"/>
              </a:rPr>
              <a:t> NNM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IBM Tivoli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WhatsUpGold</a:t>
            </a:r>
            <a:endParaRPr lang="fr-CH" sz="1600" dirty="0">
              <a:latin typeface="Arial" panose="020B0604020202020204" pitchFamily="34" charset="0"/>
            </a:endParaRP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OSI </a:t>
            </a:r>
            <a:r>
              <a:rPr lang="fr-CH" sz="1600" dirty="0" err="1">
                <a:latin typeface="Arial" panose="020B0604020202020204" pitchFamily="34" charset="0"/>
              </a:rPr>
              <a:t>NetExpert</a:t>
            </a:r>
            <a:endParaRPr lang="fr-CH" sz="1600" dirty="0">
              <a:latin typeface="Arial" panose="020B0604020202020204" pitchFamily="34" charset="0"/>
            </a:endParaRP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ZenOss</a:t>
            </a:r>
            <a:endParaRPr lang="fr-CH" sz="1600" dirty="0">
              <a:latin typeface="Arial" panose="020B0604020202020204" pitchFamily="34" charset="0"/>
            </a:endParaRP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Dude</a:t>
            </a:r>
            <a:r>
              <a:rPr lang="fr-CH" sz="1600" dirty="0">
                <a:latin typeface="Arial" panose="020B0604020202020204" pitchFamily="34" charset="0"/>
              </a:rPr>
              <a:t> (</a:t>
            </a:r>
            <a:r>
              <a:rPr lang="fr-CH" sz="1600" dirty="0" err="1">
                <a:latin typeface="Arial" panose="020B0604020202020204" pitchFamily="34" charset="0"/>
              </a:rPr>
              <a:t>Mikrotik</a:t>
            </a:r>
            <a:r>
              <a:rPr lang="fr-CH" sz="1600" dirty="0">
                <a:latin typeface="Arial" panose="020B0604020202020204" pitchFamily="34" charset="0"/>
              </a:rPr>
              <a:t>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Solarwinds</a:t>
            </a:r>
            <a:r>
              <a:rPr lang="fr-CH" sz="1600" dirty="0">
                <a:latin typeface="Arial" panose="020B0604020202020204" pitchFamily="34" charset="0"/>
              </a:rPr>
              <a:t> Tools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MRTG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Nagios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NetXMS</a:t>
            </a:r>
            <a:r>
              <a:rPr lang="fr-CH" sz="1600" dirty="0">
                <a:latin typeface="Arial" panose="020B0604020202020204" pitchFamily="34" charset="0"/>
              </a:rPr>
              <a:t>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OpenNMS</a:t>
            </a:r>
            <a:r>
              <a:rPr lang="fr-CH" sz="1600" dirty="0">
                <a:latin typeface="Arial" panose="020B0604020202020204" pitchFamily="34" charset="0"/>
              </a:rPr>
              <a:t>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OpenAudIT</a:t>
            </a:r>
            <a:r>
              <a:rPr lang="fr-CH" sz="1600" dirty="0">
                <a:latin typeface="Arial" panose="020B0604020202020204" pitchFamily="34" charset="0"/>
              </a:rPr>
              <a:t>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 err="1">
                <a:latin typeface="Arial" panose="020B0604020202020204" pitchFamily="34" charset="0"/>
              </a:rPr>
              <a:t>OpManager</a:t>
            </a:r>
            <a:r>
              <a:rPr lang="fr-CH" sz="1600" dirty="0">
                <a:latin typeface="Arial" panose="020B0604020202020204" pitchFamily="34" charset="0"/>
              </a:rPr>
              <a:t> (Open Source)</a:t>
            </a:r>
          </a:p>
          <a:p>
            <a:pPr marL="541338" lvl="1" indent="-185738">
              <a:lnSpc>
                <a:spcPct val="105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...</a:t>
            </a: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Technologies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9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36600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Fonctionnalités standards des plateformes NMS: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agrégations d’alarme (SIEM – </a:t>
            </a:r>
            <a:r>
              <a:rPr lang="fr-CH" sz="1800" i="1" dirty="0">
                <a:latin typeface="Arial" panose="020B0604020202020204" pitchFamily="34" charset="0"/>
              </a:rPr>
              <a:t>Security Information and Event Management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définition automatique de seuils d’alarmes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auto-découverte des équipements des </a:t>
            </a:r>
            <a:r>
              <a:rPr lang="fr-CH" sz="1800" dirty="0" smtClean="0">
                <a:latin typeface="Arial" panose="020B0604020202020204" pitchFamily="34" charset="0"/>
              </a:rPr>
              <a:t>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 smtClean="0">
                <a:latin typeface="Arial" panose="020B0604020202020204" pitchFamily="34" charset="0"/>
              </a:rPr>
              <a:t>interrogation des équipements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 smtClean="0">
                <a:latin typeface="Arial" panose="020B0604020202020204" pitchFamily="34" charset="0"/>
              </a:rPr>
              <a:t>gestion des configurations des équipements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cartographie des 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fonctions «experts»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800" dirty="0">
                <a:latin typeface="Arial" panose="020B0604020202020204" pitchFamily="34" charset="0"/>
              </a:rPr>
              <a:t>ajout d’</a:t>
            </a:r>
            <a:r>
              <a:rPr lang="fr-CH" sz="1800" dirty="0" err="1">
                <a:latin typeface="Arial" panose="020B0604020202020204" pitchFamily="34" charset="0"/>
              </a:rPr>
              <a:t>add-on</a:t>
            </a:r>
            <a:r>
              <a:rPr lang="fr-CH" sz="1800" dirty="0">
                <a:latin typeface="Arial" panose="020B0604020202020204" pitchFamily="34" charset="0"/>
              </a:rPr>
              <a:t> (plugin pour gérer du matériel d’un constructeur particulier, etc.)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Technologies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36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Les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réseaux</a:t>
            </a:r>
            <a:r>
              <a:rPr lang="fr-CH" sz="1800" dirty="0" smtClean="0">
                <a:latin typeface="Arial" panose="020B0604020202020204" pitchFamily="34" charset="0"/>
              </a:rPr>
              <a:t> sont au cœur du système d’information des entreprises et organisations.</a:t>
            </a:r>
          </a:p>
          <a:p>
            <a:pPr marL="534988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smtClean="0">
                <a:latin typeface="Arial" panose="020B0604020202020204" pitchFamily="34" charset="0"/>
              </a:rPr>
              <a:t>Un réseau est composé </a:t>
            </a:r>
            <a:r>
              <a:rPr lang="fr-CH" sz="1600" dirty="0">
                <a:latin typeface="Arial" charset="0"/>
                <a:cs typeface="Arial" charset="0"/>
              </a:rPr>
              <a:t>d’</a:t>
            </a:r>
            <a:r>
              <a:rPr lang="fr-CH" sz="1600" dirty="0">
                <a:solidFill>
                  <a:srgbClr val="3333FF"/>
                </a:solidFill>
                <a:latin typeface="Arial" charset="0"/>
                <a:cs typeface="Arial" charset="0"/>
              </a:rPr>
              <a:t>équipements réseau</a:t>
            </a:r>
            <a:r>
              <a:rPr lang="fr-CH" sz="1600" dirty="0" smtClean="0">
                <a:latin typeface="Arial" panose="020B0604020202020204" pitchFamily="34" charset="0"/>
              </a:rPr>
              <a:t>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La notion de «réseau» diffère selon les interlocuteurs: </a:t>
            </a: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endParaRPr lang="fr-CH" sz="1600" dirty="0" smtClean="0">
              <a:latin typeface="Arial" panose="020B0604020202020204" pitchFamily="34" charset="0"/>
            </a:endParaRP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endParaRPr lang="fr-CH" sz="1600" dirty="0">
              <a:latin typeface="Arial" panose="020B0604020202020204" pitchFamily="34" charset="0"/>
            </a:endParaRP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endParaRPr lang="fr-CH" sz="1600" dirty="0" smtClean="0">
              <a:latin typeface="Arial" panose="020B0604020202020204" pitchFamily="34" charset="0"/>
            </a:endParaRP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endParaRPr lang="fr-CH" sz="1600" dirty="0">
              <a:latin typeface="Arial" panose="020B0604020202020204" pitchFamily="34" charset="0"/>
            </a:endParaRP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endParaRPr lang="fr-CH" sz="1600" dirty="0" smtClean="0">
              <a:latin typeface="Arial" panose="020B0604020202020204" pitchFamily="34" charset="0"/>
            </a:endParaRPr>
          </a:p>
          <a:p>
            <a:pPr marL="360362" lvl="1">
              <a:spcBef>
                <a:spcPts val="600"/>
              </a:spcBef>
              <a:buClr>
                <a:schemeClr val="accent2"/>
              </a:buClr>
            </a:pPr>
            <a:r>
              <a:rPr lang="fr-CH" sz="1600" dirty="0" smtClean="0">
                <a:latin typeface="Arial" panose="020B0604020202020204" pitchFamily="34" charset="0"/>
              </a:rPr>
              <a:t>peut signifier qu’une base de données provoque des latences dans les réponses applicatives ou qu’une connexion Ethernet est engorgée.</a:t>
            </a:r>
          </a:p>
        </p:txBody>
      </p:sp>
      <p:sp>
        <p:nvSpPr>
          <p:cNvPr id="2" name="Rectangle à coins arrondis 1"/>
          <p:cNvSpPr/>
          <p:nvPr/>
        </p:nvSpPr>
        <p:spPr bwMode="auto">
          <a:xfrm>
            <a:off x="2151528" y="2949388"/>
            <a:ext cx="2505139" cy="753035"/>
          </a:xfrm>
          <a:prstGeom prst="wedgeRoundRectCallout">
            <a:avLst>
              <a:gd name="adj1" fmla="val 53755"/>
              <a:gd name="adj2" fmla="val 11078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CH" sz="1400" i="1" dirty="0">
                <a:latin typeface="Arial" panose="020B0604020202020204" pitchFamily="34" charset="0"/>
              </a:rPr>
              <a:t>le réseau ne marche </a:t>
            </a:r>
            <a:r>
              <a:rPr lang="fr-CH" sz="1400" i="1" dirty="0" smtClean="0">
                <a:latin typeface="Arial" panose="020B0604020202020204" pitchFamily="34" charset="0"/>
              </a:rPr>
              <a:t>pas ! </a:t>
            </a:r>
            <a:endParaRPr kumimoji="0" lang="fr-CH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86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.yamaguchi-u.ac.jp/jacn/journal/pp068/Image2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0" b="3016"/>
          <a:stretch/>
        </p:blipFill>
        <p:spPr bwMode="auto">
          <a:xfrm>
            <a:off x="2072081" y="1417740"/>
            <a:ext cx="5207233" cy="4420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Cartographie et statistiques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87304"/>
            <a:ext cx="7192728" cy="508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Cartographie et statistiques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37" y="949740"/>
            <a:ext cx="6777955" cy="5336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Cartographie et statistiques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1" y="1374126"/>
            <a:ext cx="6745928" cy="452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Cartographie et statistiques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Configuration et gestion des équipements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36600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Un équipement peut en général être configuré / managé via</a:t>
            </a:r>
            <a:endParaRPr lang="fr-CH" sz="1800" dirty="0">
              <a:latin typeface="Arial" panose="020B0604020202020204" pitchFamily="34" charset="0"/>
            </a:endParaRPr>
          </a:p>
          <a:p>
            <a:pPr marL="542925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console locale en mode commande (via un port série)</a:t>
            </a:r>
          </a:p>
          <a:p>
            <a:pPr marL="542925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console distante en mode commande (via </a:t>
            </a:r>
            <a:r>
              <a:rPr lang="fr-CH" sz="1800" i="1" dirty="0" err="1">
                <a:latin typeface="Arial" panose="020B0604020202020204" pitchFamily="34" charset="0"/>
              </a:rPr>
              <a:t>telnet</a:t>
            </a:r>
            <a:r>
              <a:rPr lang="fr-CH" sz="1800" dirty="0">
                <a:latin typeface="Arial" panose="020B0604020202020204" pitchFamily="34" charset="0"/>
              </a:rPr>
              <a:t> ou </a:t>
            </a:r>
            <a:r>
              <a:rPr lang="fr-CH" sz="1800" i="1" dirty="0" err="1">
                <a:latin typeface="Arial" panose="020B0604020202020204" pitchFamily="34" charset="0"/>
              </a:rPr>
              <a:t>ssh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42925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remote</a:t>
            </a:r>
            <a:r>
              <a:rPr lang="fr-CH" sz="1800" dirty="0">
                <a:latin typeface="Arial" panose="020B0604020202020204" pitchFamily="34" charset="0"/>
              </a:rPr>
              <a:t> commandes (</a:t>
            </a:r>
            <a:r>
              <a:rPr lang="fr-CH" sz="1800" i="1" dirty="0" err="1">
                <a:latin typeface="Arial" panose="020B0604020202020204" pitchFamily="34" charset="0"/>
              </a:rPr>
              <a:t>rsh</a:t>
            </a:r>
            <a:r>
              <a:rPr lang="fr-CH" sz="1800" dirty="0">
                <a:latin typeface="Arial" panose="020B0604020202020204" pitchFamily="34" charset="0"/>
              </a:rPr>
              <a:t> ou </a:t>
            </a:r>
            <a:r>
              <a:rPr lang="fr-CH" sz="1800" i="1" dirty="0" err="1">
                <a:latin typeface="Arial" panose="020B0604020202020204" pitchFamily="34" charset="0"/>
              </a:rPr>
              <a:t>rcmd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42925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interface </a:t>
            </a:r>
            <a:r>
              <a:rPr lang="fr-CH" sz="1800" dirty="0" smtClean="0">
                <a:latin typeface="Arial" panose="020B0604020202020204" pitchFamily="34" charset="0"/>
              </a:rPr>
              <a:t>graphique native</a:t>
            </a:r>
            <a:endParaRPr lang="fr-CH" sz="1800" dirty="0">
              <a:latin typeface="Arial" panose="020B0604020202020204" pitchFamily="34" charset="0"/>
            </a:endParaRPr>
          </a:p>
          <a:p>
            <a:pPr marL="542925" lvl="1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interface web</a:t>
            </a:r>
            <a:endParaRPr lang="fr-FR" sz="16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6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besoin de centraliser les informations en provenances de différents systèmes, notamment Unix, s’est rapidement fait sentir.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Syslog</a:t>
            </a:r>
            <a:r>
              <a:rPr lang="fr-FR" sz="1800" b="1" dirty="0">
                <a:latin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(</a:t>
            </a:r>
            <a:r>
              <a:rPr lang="fr-FR" sz="1800" i="1" dirty="0">
                <a:latin typeface="Arial" panose="020B0604020202020204" pitchFamily="34" charset="0"/>
              </a:rPr>
              <a:t>System </a:t>
            </a:r>
            <a:r>
              <a:rPr lang="fr-FR" sz="1800" i="1" dirty="0" err="1">
                <a:latin typeface="Arial" panose="020B0604020202020204" pitchFamily="34" charset="0"/>
              </a:rPr>
              <a:t>Logging</a:t>
            </a:r>
            <a:r>
              <a:rPr lang="fr-FR" sz="1800" i="1" dirty="0">
                <a:latin typeface="Arial" panose="020B0604020202020204" pitchFamily="34" charset="0"/>
              </a:rPr>
              <a:t> Protocol</a:t>
            </a:r>
            <a:r>
              <a:rPr lang="fr-FR" sz="1800" dirty="0">
                <a:latin typeface="Arial" panose="020B0604020202020204" pitchFamily="34" charset="0"/>
              </a:rPr>
              <a:t>), défini dans les années 80 (RFC 5424), permet de collecter et trier des événements au sein de journaux (fichiers logs) centralisés.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 </a:t>
            </a:r>
            <a:r>
              <a:rPr lang="fr-FR" sz="1800" dirty="0" smtClean="0">
                <a:latin typeface="Arial" panose="020B0604020202020204" pitchFamily="34" charset="0"/>
              </a:rPr>
              <a:t>déclenche l’envoi de messages de manière asynchrone et autonome</a:t>
            </a:r>
            <a:endParaRPr lang="fr-FR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0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èche : gauche 10">
            <a:extLst>
              <a:ext uri="{FF2B5EF4-FFF2-40B4-BE49-F238E27FC236}">
                <a16:creationId xmlns:a16="http://schemas.microsoft.com/office/drawing/2014/main" xmlns="" id="{B5739D27-F174-4772-B476-B4E33A38168F}"/>
              </a:ext>
            </a:extLst>
          </p:cNvPr>
          <p:cNvSpPr/>
          <p:nvPr/>
        </p:nvSpPr>
        <p:spPr bwMode="auto">
          <a:xfrm rot="1287385">
            <a:off x="4710211" y="5777536"/>
            <a:ext cx="1343098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besoin de centraliser les informations en provenances de différents systèmes, notamment Unix, s’est rapidement fait sentir.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 smtClean="0">
                <a:latin typeface="Arial" panose="020B0604020202020204" pitchFamily="34" charset="0"/>
              </a:rPr>
              <a:t>Syslog</a:t>
            </a:r>
            <a:r>
              <a:rPr lang="fr-FR" sz="1800" dirty="0" smtClean="0">
                <a:latin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collecte les événements de différentes sources:</a:t>
            </a:r>
          </a:p>
          <a:p>
            <a:pPr marL="742950" lvl="1" indent="-285750">
              <a:spcBef>
                <a:spcPct val="5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klogd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(événements du noyau)</a:t>
            </a:r>
          </a:p>
          <a:p>
            <a:pPr marL="742950" lvl="1" indent="-285750">
              <a:spcBef>
                <a:spcPct val="5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/dev/log </a:t>
            </a:r>
            <a:r>
              <a:rPr lang="fr-FR" sz="1800" dirty="0">
                <a:latin typeface="Arial" panose="020B0604020202020204" pitchFamily="34" charset="0"/>
              </a:rPr>
              <a:t>(socket </a:t>
            </a:r>
            <a:r>
              <a:rPr lang="fr-FR" sz="1800" dirty="0" smtClean="0">
                <a:latin typeface="Arial" panose="020B0604020202020204" pitchFamily="34" charset="0"/>
              </a:rPr>
              <a:t>locale, </a:t>
            </a:r>
            <a:r>
              <a:rPr lang="fr-FR" sz="1800" dirty="0">
                <a:latin typeface="Arial" panose="020B0604020202020204" pitchFamily="34" charset="0"/>
              </a:rPr>
              <a:t>via API)</a:t>
            </a:r>
          </a:p>
          <a:p>
            <a:pPr marL="742950" lvl="1" indent="-285750">
              <a:spcBef>
                <a:spcPct val="5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</a:rPr>
              <a:t>réseau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xmlns="" id="{231B20C4-61EC-444D-B2A7-43E7D8C430B5}"/>
              </a:ext>
            </a:extLst>
          </p:cNvPr>
          <p:cNvSpPr/>
          <p:nvPr/>
        </p:nvSpPr>
        <p:spPr bwMode="auto">
          <a:xfrm>
            <a:off x="3380455" y="4913037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xmlns="" id="{7BB4A9A3-A11A-4E8C-95EA-18BB9E93E54E}"/>
              </a:ext>
            </a:extLst>
          </p:cNvPr>
          <p:cNvSpPr/>
          <p:nvPr/>
        </p:nvSpPr>
        <p:spPr bwMode="auto">
          <a:xfrm rot="20266614">
            <a:off x="4724825" y="4832826"/>
            <a:ext cx="911801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xmlns="" id="{0E4B637D-9B62-43DD-8811-48034D5C6D79}"/>
              </a:ext>
            </a:extLst>
          </p:cNvPr>
          <p:cNvSpPr/>
          <p:nvPr/>
        </p:nvSpPr>
        <p:spPr bwMode="auto">
          <a:xfrm>
            <a:off x="5440352" y="4179351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klogd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xmlns="" id="{A7D96BFE-A993-49A8-9575-9438CCFE0968}"/>
              </a:ext>
            </a:extLst>
          </p:cNvPr>
          <p:cNvSpPr/>
          <p:nvPr/>
        </p:nvSpPr>
        <p:spPr bwMode="auto">
          <a:xfrm>
            <a:off x="4864195" y="5295968"/>
            <a:ext cx="911801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AD772247-6675-426F-BAEE-FEDA47FB8329}"/>
              </a:ext>
            </a:extLst>
          </p:cNvPr>
          <p:cNvSpPr/>
          <p:nvPr/>
        </p:nvSpPr>
        <p:spPr bwMode="auto">
          <a:xfrm>
            <a:off x="5668830" y="4988809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/dev/log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FA8757FD-1048-4B40-91F1-093849194D52}"/>
              </a:ext>
            </a:extLst>
          </p:cNvPr>
          <p:cNvSpPr/>
          <p:nvPr/>
        </p:nvSpPr>
        <p:spPr bwMode="auto">
          <a:xfrm>
            <a:off x="5897308" y="5753002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réseau</a:t>
            </a: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xmlns="" id="{2E4FCBAB-7F05-4C73-9822-81BA7642022D}"/>
              </a:ext>
            </a:extLst>
          </p:cNvPr>
          <p:cNvSpPr/>
          <p:nvPr/>
        </p:nvSpPr>
        <p:spPr bwMode="auto">
          <a:xfrm rot="20266614">
            <a:off x="6719352" y="4213613"/>
            <a:ext cx="552989" cy="311967"/>
          </a:xfrm>
          <a:prstGeom prst="leftArrow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B32F8938-C12A-4BE9-91CA-D742201EFF2F}"/>
              </a:ext>
            </a:extLst>
          </p:cNvPr>
          <p:cNvSpPr/>
          <p:nvPr/>
        </p:nvSpPr>
        <p:spPr bwMode="auto">
          <a:xfrm>
            <a:off x="7053663" y="3647018"/>
            <a:ext cx="1394625" cy="971550"/>
          </a:xfrm>
          <a:prstGeom prst="ellipse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noyau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xmlns="" id="{0F01E213-5010-4517-8AC1-28FF4076E8C8}"/>
              </a:ext>
            </a:extLst>
          </p:cNvPr>
          <p:cNvSpPr/>
          <p:nvPr/>
        </p:nvSpPr>
        <p:spPr bwMode="auto">
          <a:xfrm rot="20541062">
            <a:off x="7011514" y="5121308"/>
            <a:ext cx="540000" cy="300851"/>
          </a:xfrm>
          <a:prstGeom prst="leftArrow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A335BFF1-44C6-483A-A7E7-A34316D79813}"/>
              </a:ext>
            </a:extLst>
          </p:cNvPr>
          <p:cNvSpPr/>
          <p:nvPr/>
        </p:nvSpPr>
        <p:spPr bwMode="auto">
          <a:xfrm>
            <a:off x="7335278" y="4675929"/>
            <a:ext cx="1394625" cy="971550"/>
          </a:xfrm>
          <a:prstGeom prst="ellipse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processus</a:t>
            </a:r>
          </a:p>
        </p:txBody>
      </p:sp>
    </p:spTree>
    <p:extLst>
      <p:ext uri="{BB962C8B-B14F-4D97-AF65-F5344CB8AC3E}">
        <p14:creationId xmlns:p14="http://schemas.microsoft.com/office/powerpoint/2010/main" val="1712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5" grpId="0" animBg="1"/>
      <p:bldP spid="2" grpId="0" animBg="1"/>
      <p:bldP spid="10" grpId="0" animBg="1"/>
      <p:bldP spid="7" grpId="0" animBg="1"/>
      <p:bldP spid="8" grpId="0" animBg="1"/>
      <p:bldP spid="14" grpId="0" animBg="1"/>
      <p:bldP spid="12" grpId="0" animBg="1"/>
      <p:bldP spid="15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B7211169-C4E3-4FD8-B39E-887BBE5C5621}"/>
              </a:ext>
            </a:extLst>
          </p:cNvPr>
          <p:cNvGrpSpPr/>
          <p:nvPr/>
        </p:nvGrpSpPr>
        <p:grpSpPr>
          <a:xfrm>
            <a:off x="3759734" y="3784063"/>
            <a:ext cx="771528" cy="1228725"/>
            <a:chOff x="4898320" y="3019424"/>
            <a:chExt cx="771528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Carré corné 16">
              <a:extLst>
                <a:ext uri="{FF2B5EF4-FFF2-40B4-BE49-F238E27FC236}">
                  <a16:creationId xmlns:a16="http://schemas.microsoft.com/office/drawing/2014/main" xmlns="" id="{1AFC609A-0483-4EB0-8C37-262EC5AE040C}"/>
                </a:ext>
              </a:extLst>
            </p:cNvPr>
            <p:cNvSpPr/>
            <p:nvPr/>
          </p:nvSpPr>
          <p:spPr bwMode="auto">
            <a:xfrm rot="16200000">
              <a:off x="4669721" y="3248023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xmlns="" id="{C91C21B0-EC0F-43DF-BBD7-A292A746A69C}"/>
                </a:ext>
              </a:extLst>
            </p:cNvPr>
            <p:cNvSpPr txBox="1"/>
            <p:nvPr/>
          </p:nvSpPr>
          <p:spPr>
            <a:xfrm rot="16200000">
              <a:off x="4724475" y="3485304"/>
              <a:ext cx="11192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100" b="1" dirty="0" err="1">
                  <a:latin typeface="Courier New" pitchFamily="49" charset="0"/>
                  <a:cs typeface="Courier New" pitchFamily="49" charset="0"/>
                </a:rPr>
                <a:t>Syslog.conf</a:t>
              </a:r>
              <a:endParaRPr lang="fr-CH" sz="11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8" name="Flèche : gauche 27">
            <a:extLst>
              <a:ext uri="{FF2B5EF4-FFF2-40B4-BE49-F238E27FC236}">
                <a16:creationId xmlns:a16="http://schemas.microsoft.com/office/drawing/2014/main" xmlns="" id="{9EB11C05-9EFE-4B6B-BE36-1DF2090A465C}"/>
              </a:ext>
            </a:extLst>
          </p:cNvPr>
          <p:cNvSpPr/>
          <p:nvPr/>
        </p:nvSpPr>
        <p:spPr bwMode="auto">
          <a:xfrm rot="20712060">
            <a:off x="1774800" y="5738090"/>
            <a:ext cx="1919004" cy="311967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UDP 514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BA1DC847-75AC-473C-BA52-0462BB45E084}"/>
              </a:ext>
            </a:extLst>
          </p:cNvPr>
          <p:cNvGrpSpPr/>
          <p:nvPr/>
        </p:nvGrpSpPr>
        <p:grpSpPr>
          <a:xfrm>
            <a:off x="2142136" y="3755233"/>
            <a:ext cx="779381" cy="1228725"/>
            <a:chOff x="4901447" y="3019425"/>
            <a:chExt cx="779381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Carré corné 16">
              <a:extLst>
                <a:ext uri="{FF2B5EF4-FFF2-40B4-BE49-F238E27FC236}">
                  <a16:creationId xmlns:a16="http://schemas.microsoft.com/office/drawing/2014/main" xmlns="" id="{B4A2F5FE-B579-45FD-8704-2C70B60209DB}"/>
                </a:ext>
              </a:extLst>
            </p:cNvPr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xmlns="" id="{88F63BED-A18F-4C25-AA37-5FFD0ED31D4F}"/>
                </a:ext>
              </a:extLst>
            </p:cNvPr>
            <p:cNvSpPr txBox="1"/>
            <p:nvPr/>
          </p:nvSpPr>
          <p:spPr>
            <a:xfrm>
              <a:off x="4901447" y="3392911"/>
              <a:ext cx="779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Fichier</a:t>
              </a:r>
            </a:p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log</a:t>
              </a:r>
            </a:p>
          </p:txBody>
        </p:sp>
      </p:grpSp>
      <p:sp>
        <p:nvSpPr>
          <p:cNvPr id="27" name="Flèche : gauche 26">
            <a:extLst>
              <a:ext uri="{FF2B5EF4-FFF2-40B4-BE49-F238E27FC236}">
                <a16:creationId xmlns:a16="http://schemas.microsoft.com/office/drawing/2014/main" xmlns="" id="{4A5C19D6-D9F4-4A4B-817C-216541AA51C1}"/>
              </a:ext>
            </a:extLst>
          </p:cNvPr>
          <p:cNvSpPr/>
          <p:nvPr/>
        </p:nvSpPr>
        <p:spPr bwMode="auto">
          <a:xfrm rot="1259168">
            <a:off x="2673779" y="4979032"/>
            <a:ext cx="911801" cy="311967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Syslog est à la fois un protocole et un système </a:t>
            </a:r>
            <a:r>
              <a:rPr lang="fr-FR" sz="1800" dirty="0" smtClean="0">
                <a:latin typeface="Arial" panose="020B0604020202020204" pitchFamily="34" charset="0"/>
              </a:rPr>
              <a:t>client (agent)-serveur</a:t>
            </a:r>
            <a:r>
              <a:rPr lang="fr-FR" sz="1800" dirty="0">
                <a:latin typeface="Arial" panose="020B0604020202020204" pitchFamily="34" charset="0"/>
              </a:rPr>
              <a:t>.</a:t>
            </a:r>
          </a:p>
          <a:p>
            <a:pPr marL="541338" lvl="3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</a:rPr>
              <a:t> A l’heure actuelle, la plupart des équipements attachés à un réseau (routeurs, serveurs Windows, etc.) sont capables de transmettre leurs événements via </a:t>
            </a:r>
            <a:r>
              <a:rPr lang="fr-FR" sz="1600" dirty="0" err="1">
                <a:latin typeface="Arial" panose="020B0604020202020204" pitchFamily="34" charset="0"/>
              </a:rPr>
              <a:t>syslog</a:t>
            </a:r>
            <a:r>
              <a:rPr lang="fr-FR" sz="1600" dirty="0">
                <a:latin typeface="Arial" panose="020B0604020202020204" pitchFamily="34" charset="0"/>
              </a:rPr>
              <a:t>.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Transmis via le protocole UDP (port 514).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fichier </a:t>
            </a:r>
            <a:r>
              <a:rPr lang="fr-F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syslog.conf</a:t>
            </a: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contient les règles de traitement des événements reçus par le serveur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.</a:t>
            </a:r>
          </a:p>
          <a:p>
            <a:pPr marL="0" lvl="1"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xmlns="" id="{10982676-5955-4235-9E01-7E5937530908}"/>
              </a:ext>
            </a:extLst>
          </p:cNvPr>
          <p:cNvSpPr/>
          <p:nvPr/>
        </p:nvSpPr>
        <p:spPr bwMode="auto">
          <a:xfrm rot="1287385">
            <a:off x="4710211" y="5777536"/>
            <a:ext cx="1343098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AE96629B-EA18-4EF2-AA6A-24F65CDE1ACA}"/>
              </a:ext>
            </a:extLst>
          </p:cNvPr>
          <p:cNvSpPr/>
          <p:nvPr/>
        </p:nvSpPr>
        <p:spPr bwMode="auto">
          <a:xfrm>
            <a:off x="3380455" y="4913037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xmlns="" id="{16346327-1E89-44C2-8460-6DCF7F8E0FDC}"/>
              </a:ext>
            </a:extLst>
          </p:cNvPr>
          <p:cNvSpPr/>
          <p:nvPr/>
        </p:nvSpPr>
        <p:spPr bwMode="auto">
          <a:xfrm rot="20266614">
            <a:off x="4724825" y="4832826"/>
            <a:ext cx="911801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C46D1D73-564D-4CB9-BCE1-B4B56F4C43B9}"/>
              </a:ext>
            </a:extLst>
          </p:cNvPr>
          <p:cNvSpPr/>
          <p:nvPr/>
        </p:nvSpPr>
        <p:spPr bwMode="auto">
          <a:xfrm>
            <a:off x="5440352" y="4179351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klogd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Flèche : gauche 9">
            <a:extLst>
              <a:ext uri="{FF2B5EF4-FFF2-40B4-BE49-F238E27FC236}">
                <a16:creationId xmlns:a16="http://schemas.microsoft.com/office/drawing/2014/main" xmlns="" id="{9465DABA-2C27-4476-BAEC-90EE4B41EDAD}"/>
              </a:ext>
            </a:extLst>
          </p:cNvPr>
          <p:cNvSpPr/>
          <p:nvPr/>
        </p:nvSpPr>
        <p:spPr bwMode="auto">
          <a:xfrm>
            <a:off x="4864195" y="5295968"/>
            <a:ext cx="911801" cy="31196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0AD6BE84-F7A8-4D0C-9044-7828360F19EC}"/>
              </a:ext>
            </a:extLst>
          </p:cNvPr>
          <p:cNvSpPr/>
          <p:nvPr/>
        </p:nvSpPr>
        <p:spPr bwMode="auto">
          <a:xfrm>
            <a:off x="5668830" y="4988809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/dev/log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1827EAA5-8B46-4E5F-AB26-DA3DE499F556}"/>
              </a:ext>
            </a:extLst>
          </p:cNvPr>
          <p:cNvSpPr/>
          <p:nvPr/>
        </p:nvSpPr>
        <p:spPr bwMode="auto">
          <a:xfrm>
            <a:off x="5897308" y="5753002"/>
            <a:ext cx="1394625" cy="97155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réseau</a:t>
            </a: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xmlns="" id="{FC1CB35B-19D7-4E4B-9684-FD45F1841996}"/>
              </a:ext>
            </a:extLst>
          </p:cNvPr>
          <p:cNvSpPr/>
          <p:nvPr/>
        </p:nvSpPr>
        <p:spPr bwMode="auto">
          <a:xfrm rot="20266614">
            <a:off x="6719352" y="4213613"/>
            <a:ext cx="552989" cy="311967"/>
          </a:xfrm>
          <a:prstGeom prst="leftArrow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6382CA29-327D-484F-B362-EE7489078C93}"/>
              </a:ext>
            </a:extLst>
          </p:cNvPr>
          <p:cNvSpPr/>
          <p:nvPr/>
        </p:nvSpPr>
        <p:spPr bwMode="auto">
          <a:xfrm>
            <a:off x="7053663" y="3647018"/>
            <a:ext cx="1394625" cy="971550"/>
          </a:xfrm>
          <a:prstGeom prst="ellipse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noyau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xmlns="" id="{8A13C3D3-40AF-4F3C-B019-0FC30B65CBFF}"/>
              </a:ext>
            </a:extLst>
          </p:cNvPr>
          <p:cNvSpPr/>
          <p:nvPr/>
        </p:nvSpPr>
        <p:spPr bwMode="auto">
          <a:xfrm rot="20541062">
            <a:off x="7011514" y="5121308"/>
            <a:ext cx="540000" cy="300851"/>
          </a:xfrm>
          <a:prstGeom prst="leftArrow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736F3F51-3DCE-4456-8C90-9BB017593566}"/>
              </a:ext>
            </a:extLst>
          </p:cNvPr>
          <p:cNvSpPr/>
          <p:nvPr/>
        </p:nvSpPr>
        <p:spPr bwMode="auto">
          <a:xfrm>
            <a:off x="7335278" y="4675929"/>
            <a:ext cx="1394625" cy="971550"/>
          </a:xfrm>
          <a:prstGeom prst="ellipse">
            <a:avLst/>
          </a:prstGeom>
          <a:solidFill>
            <a:srgbClr val="FD68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processus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5E468546-FAAE-4E02-B1C4-B96472F4546E}"/>
              </a:ext>
            </a:extLst>
          </p:cNvPr>
          <p:cNvGrpSpPr/>
          <p:nvPr/>
        </p:nvGrpSpPr>
        <p:grpSpPr>
          <a:xfrm>
            <a:off x="1766787" y="3980963"/>
            <a:ext cx="779381" cy="1228725"/>
            <a:chOff x="4901447" y="3019425"/>
            <a:chExt cx="779381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Carré corné 16">
              <a:extLst>
                <a:ext uri="{FF2B5EF4-FFF2-40B4-BE49-F238E27FC236}">
                  <a16:creationId xmlns:a16="http://schemas.microsoft.com/office/drawing/2014/main" xmlns="" id="{B951AF2C-BED0-43A5-86D4-64251C23143F}"/>
                </a:ext>
              </a:extLst>
            </p:cNvPr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xmlns="" id="{62E1A9DC-378D-4C13-B3DC-741DD5FE6D23}"/>
                </a:ext>
              </a:extLst>
            </p:cNvPr>
            <p:cNvSpPr txBox="1"/>
            <p:nvPr/>
          </p:nvSpPr>
          <p:spPr>
            <a:xfrm>
              <a:off x="4901447" y="3392911"/>
              <a:ext cx="779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Fichier</a:t>
              </a:r>
            </a:p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log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58A4E10B-70B7-4A85-A32C-F6CFB378C203}"/>
              </a:ext>
            </a:extLst>
          </p:cNvPr>
          <p:cNvGrpSpPr/>
          <p:nvPr/>
        </p:nvGrpSpPr>
        <p:grpSpPr>
          <a:xfrm>
            <a:off x="1427483" y="4208415"/>
            <a:ext cx="779381" cy="1228725"/>
            <a:chOff x="4901447" y="3019425"/>
            <a:chExt cx="779381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Carré corné 16">
              <a:extLst>
                <a:ext uri="{FF2B5EF4-FFF2-40B4-BE49-F238E27FC236}">
                  <a16:creationId xmlns:a16="http://schemas.microsoft.com/office/drawing/2014/main" xmlns="" id="{5C35451E-5615-4F8A-A65B-2076446F9625}"/>
                </a:ext>
              </a:extLst>
            </p:cNvPr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xmlns="" id="{A3987B76-76C2-4156-B6FF-3EFC513EB674}"/>
                </a:ext>
              </a:extLst>
            </p:cNvPr>
            <p:cNvSpPr txBox="1"/>
            <p:nvPr/>
          </p:nvSpPr>
          <p:spPr>
            <a:xfrm>
              <a:off x="4901447" y="3392911"/>
              <a:ext cx="779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Fichier</a:t>
              </a:r>
            </a:p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log</a:t>
              </a:r>
            </a:p>
          </p:txBody>
        </p:sp>
      </p:grp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351BD6F2-A410-45AD-9550-5E1935C4387A}"/>
              </a:ext>
            </a:extLst>
          </p:cNvPr>
          <p:cNvSpPr/>
          <p:nvPr/>
        </p:nvSpPr>
        <p:spPr bwMode="auto">
          <a:xfrm>
            <a:off x="330307" y="5700384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F5E54945-134A-44BF-8645-C80ED25D89AB}"/>
              </a:ext>
            </a:extLst>
          </p:cNvPr>
          <p:cNvSpPr txBox="1"/>
          <p:nvPr/>
        </p:nvSpPr>
        <p:spPr>
          <a:xfrm rot="1326587" flipH="1">
            <a:off x="4867720" y="5934424"/>
            <a:ext cx="178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latin typeface="Arial" panose="020B0604020202020204" pitchFamily="34" charset="0"/>
                <a:cs typeface="Arial" panose="020B0604020202020204" pitchFamily="34" charset="0"/>
              </a:rPr>
              <a:t>UDP 514</a:t>
            </a:r>
          </a:p>
        </p:txBody>
      </p:sp>
    </p:spTree>
    <p:extLst>
      <p:ext uri="{BB962C8B-B14F-4D97-AF65-F5344CB8AC3E}">
        <p14:creationId xmlns:p14="http://schemas.microsoft.com/office/powerpoint/2010/main" val="17580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age 11"/>
          <p:cNvSpPr/>
          <p:nvPr/>
        </p:nvSpPr>
        <p:spPr bwMode="auto">
          <a:xfrm>
            <a:off x="2514600" y="3136964"/>
            <a:ext cx="3166227" cy="219230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986338" y="3919537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5" name="Cube 4"/>
          <p:cNvSpPr/>
          <p:nvPr/>
        </p:nvSpPr>
        <p:spPr bwMode="auto">
          <a:xfrm>
            <a:off x="5153026" y="2419351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476875" y="1609724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FF5050">
                  <a:tint val="66000"/>
                  <a:satMod val="160000"/>
                </a:srgbClr>
              </a:gs>
              <a:gs pos="50000">
                <a:srgbClr val="FF5050">
                  <a:tint val="44500"/>
                  <a:satMod val="160000"/>
                </a:srgbClr>
              </a:gs>
              <a:gs pos="100000">
                <a:srgbClr val="FF5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Processus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6138862" y="2533649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4405313" y="2581274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-161925" y="3157942"/>
            <a:ext cx="160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2000" i="1" dirty="0">
                <a:latin typeface="Arial" pitchFamily="34" charset="0"/>
                <a:cs typeface="Arial" pitchFamily="34" charset="0"/>
              </a:rPr>
              <a:t>Console de collecte</a:t>
            </a:r>
          </a:p>
        </p:txBody>
      </p:sp>
      <p:sp>
        <p:nvSpPr>
          <p:cNvPr id="21" name="Cube 20"/>
          <p:cNvSpPr/>
          <p:nvPr/>
        </p:nvSpPr>
        <p:spPr bwMode="auto">
          <a:xfrm>
            <a:off x="4901447" y="4611656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ube 5"/>
          <p:cNvSpPr/>
          <p:nvPr/>
        </p:nvSpPr>
        <p:spPr bwMode="auto">
          <a:xfrm>
            <a:off x="1409700" y="2581274"/>
            <a:ext cx="1447800" cy="1447801"/>
          </a:xfrm>
          <a:prstGeom prst="cube">
            <a:avLst/>
          </a:prstGeom>
          <a:solidFill>
            <a:srgbClr val="00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1409700" y="1809751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client (agent) – serveur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5" grpId="0" animBg="1"/>
      <p:bldP spid="7" grpId="0" animBg="1"/>
      <p:bldP spid="8" grpId="0" animBg="1"/>
      <p:bldP spid="10" grpId="0" animBg="1"/>
      <p:bldP spid="19" grpId="0"/>
      <p:bldP spid="21" grpId="0" animBg="1"/>
      <p:bldP spid="6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-161925" y="3157942"/>
            <a:ext cx="160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2000" i="1" dirty="0">
                <a:latin typeface="Arial" pitchFamily="34" charset="0"/>
                <a:cs typeface="Arial" pitchFamily="34" charset="0"/>
              </a:rPr>
              <a:t>Console de collecte</a:t>
            </a:r>
          </a:p>
        </p:txBody>
      </p:sp>
      <p:sp>
        <p:nvSpPr>
          <p:cNvPr id="12" name="Nuage 11"/>
          <p:cNvSpPr/>
          <p:nvPr/>
        </p:nvSpPr>
        <p:spPr bwMode="auto">
          <a:xfrm>
            <a:off x="2514600" y="3136964"/>
            <a:ext cx="3166227" cy="219230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986338" y="3919537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5" name="Cube 4"/>
          <p:cNvSpPr/>
          <p:nvPr/>
        </p:nvSpPr>
        <p:spPr bwMode="auto">
          <a:xfrm>
            <a:off x="5153026" y="2419351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ube 5"/>
          <p:cNvSpPr/>
          <p:nvPr/>
        </p:nvSpPr>
        <p:spPr bwMode="auto">
          <a:xfrm>
            <a:off x="1409700" y="2581274"/>
            <a:ext cx="1447800" cy="1447801"/>
          </a:xfrm>
          <a:prstGeom prst="cube">
            <a:avLst/>
          </a:prstGeom>
          <a:solidFill>
            <a:srgbClr val="00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476875" y="1609724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FF5050">
                  <a:tint val="66000"/>
                  <a:satMod val="160000"/>
                </a:srgbClr>
              </a:gs>
              <a:gs pos="50000">
                <a:srgbClr val="FF5050">
                  <a:tint val="44500"/>
                  <a:satMod val="160000"/>
                </a:srgbClr>
              </a:gs>
              <a:gs pos="100000">
                <a:srgbClr val="FF5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Processus</a:t>
            </a:r>
          </a:p>
        </p:txBody>
      </p:sp>
      <p:sp>
        <p:nvSpPr>
          <p:cNvPr id="8" name="Ellipse 7"/>
          <p:cNvSpPr/>
          <p:nvPr/>
        </p:nvSpPr>
        <p:spPr bwMode="auto">
          <a:xfrm>
            <a:off x="6138862" y="2533649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1409700" y="1809751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1602707" y="2781301"/>
            <a:ext cx="779381" cy="1228725"/>
            <a:chOff x="4901447" y="3019425"/>
            <a:chExt cx="779381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Carré corné 16"/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901447" y="3392911"/>
              <a:ext cx="779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Fichier</a:t>
              </a:r>
            </a:p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log</a:t>
              </a:r>
            </a:p>
          </p:txBody>
        </p:sp>
      </p:grpSp>
      <p:sp>
        <p:nvSpPr>
          <p:cNvPr id="21" name="Cube 20"/>
          <p:cNvSpPr/>
          <p:nvPr/>
        </p:nvSpPr>
        <p:spPr bwMode="auto">
          <a:xfrm>
            <a:off x="4901447" y="4611656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4405313" y="2581274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Serveur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 err="1">
                <a:latin typeface="Arial" pitchFamily="34" charset="0"/>
                <a:cs typeface="Arial" pitchFamily="34" charset="0"/>
              </a:rPr>
              <a:t>syslog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lèche courbée vers la gauche 1"/>
          <p:cNvSpPr/>
          <p:nvPr/>
        </p:nvSpPr>
        <p:spPr bwMode="auto">
          <a:xfrm rot="1905069" flipH="1">
            <a:off x="4365204" y="1451283"/>
            <a:ext cx="871059" cy="1398508"/>
          </a:xfrm>
          <a:prstGeom prst="curved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508737" y="1185481"/>
            <a:ext cx="239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Génération d’un événement</a:t>
            </a:r>
          </a:p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(via API)</a:t>
            </a:r>
          </a:p>
        </p:txBody>
      </p:sp>
      <p:grpSp>
        <p:nvGrpSpPr>
          <p:cNvPr id="28" name="Groupe 27"/>
          <p:cNvGrpSpPr/>
          <p:nvPr/>
        </p:nvGrpSpPr>
        <p:grpSpPr>
          <a:xfrm>
            <a:off x="5621107" y="3194077"/>
            <a:ext cx="779381" cy="1228725"/>
            <a:chOff x="4901447" y="3019425"/>
            <a:chExt cx="779381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Carré corné 28"/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901447" y="3392911"/>
              <a:ext cx="779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Fichier</a:t>
              </a:r>
            </a:p>
            <a:p>
              <a:pPr algn="ctr"/>
              <a:r>
                <a:rPr lang="fr-CH" sz="1100" b="1" dirty="0">
                  <a:latin typeface="Courier New" pitchFamily="49" charset="0"/>
                  <a:cs typeface="Courier New" pitchFamily="49" charset="0"/>
                </a:rPr>
                <a:t>log</a:t>
              </a:r>
            </a:p>
          </p:txBody>
        </p:sp>
      </p:grpSp>
      <p:sp>
        <p:nvSpPr>
          <p:cNvPr id="25" name="Flèche courbée vers la gauche 24"/>
          <p:cNvSpPr>
            <a:spLocks/>
          </p:cNvSpPr>
          <p:nvPr/>
        </p:nvSpPr>
        <p:spPr bwMode="auto">
          <a:xfrm rot="5775636">
            <a:off x="3920722" y="1252351"/>
            <a:ext cx="848563" cy="4227670"/>
          </a:xfrm>
          <a:prstGeom prst="curved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724399" y="3792071"/>
            <a:ext cx="18565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Génération</a:t>
            </a:r>
          </a:p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d’un message </a:t>
            </a:r>
            <a:r>
              <a:rPr lang="fr-CH" sz="1400" i="1" dirty="0" err="1">
                <a:latin typeface="Arial" pitchFamily="34" charset="0"/>
                <a:cs typeface="Arial" pitchFamily="34" charset="0"/>
              </a:rPr>
              <a:t>syslog</a:t>
            </a:r>
            <a:endParaRPr lang="fr-CH" sz="1400" i="1" dirty="0">
              <a:latin typeface="Arial" pitchFamily="34" charset="0"/>
              <a:cs typeface="Arial" pitchFamily="34" charset="0"/>
            </a:endParaRPr>
          </a:p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(via UDP 514)</a:t>
            </a:r>
          </a:p>
        </p:txBody>
      </p:sp>
      <p:sp>
        <p:nvSpPr>
          <p:cNvPr id="27" name="Flèche courbée vers la gauche 26"/>
          <p:cNvSpPr>
            <a:spLocks/>
          </p:cNvSpPr>
          <p:nvPr/>
        </p:nvSpPr>
        <p:spPr bwMode="auto">
          <a:xfrm rot="5775636">
            <a:off x="5682711" y="2933089"/>
            <a:ext cx="539483" cy="955190"/>
          </a:xfrm>
          <a:prstGeom prst="curved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client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(agent) – serveur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32" name="Flèche courbée vers la gauche 24">
            <a:extLst>
              <a:ext uri="{FF2B5EF4-FFF2-40B4-BE49-F238E27FC236}">
                <a16:creationId xmlns:a16="http://schemas.microsoft.com/office/drawing/2014/main" xmlns="" id="{D341E117-A12A-46BB-875A-201F2E52162D}"/>
              </a:ext>
            </a:extLst>
          </p:cNvPr>
          <p:cNvSpPr>
            <a:spLocks/>
          </p:cNvSpPr>
          <p:nvPr/>
        </p:nvSpPr>
        <p:spPr bwMode="auto">
          <a:xfrm rot="5775636">
            <a:off x="3188015" y="1948650"/>
            <a:ext cx="615383" cy="2234558"/>
          </a:xfrm>
          <a:prstGeom prst="curved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 animBg="1"/>
      <p:bldP spid="26" grpId="0"/>
      <p:bldP spid="27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55677" y="2097248"/>
            <a:ext cx="7801762" cy="344787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Système d’information de l’organisation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L’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infrastructure</a:t>
            </a:r>
            <a:r>
              <a:rPr lang="fr-FR" sz="1800" dirty="0" smtClean="0">
                <a:latin typeface="Arial" panose="020B0604020202020204" pitchFamily="34" charset="0"/>
              </a:rPr>
              <a:t> d’un système d’information peut grossièrement être découpée en 3 domaines: application, système et réseau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</a:rPr>
              <a:t>La frontière peut parfois être floue: DHCP est une application (un serveur) ou une fonctionnalité réseau </a:t>
            </a:r>
            <a:r>
              <a:rPr lang="fr-FR" sz="1600" dirty="0" smtClean="0">
                <a:latin typeface="Arial" panose="020B0604020202020204" pitchFamily="34" charset="0"/>
              </a:rPr>
              <a:t>?</a:t>
            </a:r>
            <a:endParaRPr lang="fr-FR" sz="16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858936" y="3249096"/>
            <a:ext cx="1426128" cy="2086373"/>
            <a:chOff x="3858936" y="4194495"/>
            <a:chExt cx="1426128" cy="2086373"/>
          </a:xfrm>
        </p:grpSpPr>
        <p:sp>
          <p:nvSpPr>
            <p:cNvPr id="8" name="Rectangle 7"/>
            <p:cNvSpPr/>
            <p:nvPr/>
          </p:nvSpPr>
          <p:spPr bwMode="auto">
            <a:xfrm>
              <a:off x="3858936" y="4194495"/>
              <a:ext cx="1426128" cy="696287"/>
            </a:xfrm>
            <a:prstGeom prst="rect">
              <a:avLst/>
            </a:prstGeom>
            <a:solidFill>
              <a:srgbClr val="00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858936" y="4889538"/>
              <a:ext cx="1426128" cy="69628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Systèmes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858936" y="5584581"/>
              <a:ext cx="1426128" cy="69628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Réseaux</a:t>
              </a: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5444733" y="4704949"/>
            <a:ext cx="329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Ethernet, IP, TCP, LTE, </a:t>
            </a:r>
            <a:r>
              <a:rPr lang="fr-CH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DNS, DHCP,…</a:t>
            </a: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444733" y="4123005"/>
            <a:ext cx="242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Windows, Linux, Android, …</a:t>
            </a: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444733" y="3427962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Serveur http, </a:t>
            </a:r>
            <a:r>
              <a:rPr lang="fr-CH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CH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1320455" y="3321213"/>
            <a:ext cx="2538481" cy="630158"/>
            <a:chOff x="1320455" y="4259380"/>
            <a:chExt cx="2538481" cy="630158"/>
          </a:xfrm>
        </p:grpSpPr>
        <p:sp>
          <p:nvSpPr>
            <p:cNvPr id="15" name="Ellipse 14"/>
            <p:cNvSpPr/>
            <p:nvPr/>
          </p:nvSpPr>
          <p:spPr bwMode="auto">
            <a:xfrm>
              <a:off x="1320455" y="4259380"/>
              <a:ext cx="1702965" cy="6301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16" name="Flèche droite 15"/>
            <p:cNvSpPr/>
            <p:nvPr/>
          </p:nvSpPr>
          <p:spPr bwMode="auto">
            <a:xfrm>
              <a:off x="3023420" y="4484769"/>
              <a:ext cx="835516" cy="1144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320455" y="3990727"/>
            <a:ext cx="2538481" cy="669046"/>
            <a:chOff x="1320455" y="4220492"/>
            <a:chExt cx="2538481" cy="669046"/>
          </a:xfrm>
        </p:grpSpPr>
        <p:sp>
          <p:nvSpPr>
            <p:cNvPr id="19" name="Ellipse 18"/>
            <p:cNvSpPr/>
            <p:nvPr/>
          </p:nvSpPr>
          <p:spPr bwMode="auto">
            <a:xfrm>
              <a:off x="1320455" y="4220492"/>
              <a:ext cx="1702965" cy="6690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20" name="Flèche droite 19"/>
            <p:cNvSpPr/>
            <p:nvPr/>
          </p:nvSpPr>
          <p:spPr bwMode="auto">
            <a:xfrm>
              <a:off x="3023420" y="4484769"/>
              <a:ext cx="835516" cy="1144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320455" y="4690740"/>
            <a:ext cx="2538481" cy="675696"/>
            <a:chOff x="1320455" y="4213842"/>
            <a:chExt cx="2538481" cy="675696"/>
          </a:xfrm>
          <a:solidFill>
            <a:srgbClr val="0070C0"/>
          </a:solidFill>
        </p:grpSpPr>
        <p:sp>
          <p:nvSpPr>
            <p:cNvPr id="22" name="Ellipse 21"/>
            <p:cNvSpPr/>
            <p:nvPr/>
          </p:nvSpPr>
          <p:spPr bwMode="auto">
            <a:xfrm>
              <a:off x="1320455" y="4213842"/>
              <a:ext cx="1702965" cy="675696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23" name="Flèche droite 22"/>
            <p:cNvSpPr/>
            <p:nvPr/>
          </p:nvSpPr>
          <p:spPr bwMode="auto">
            <a:xfrm>
              <a:off x="3023420" y="4484769"/>
              <a:ext cx="835516" cy="114495"/>
            </a:xfrm>
            <a:prstGeom prst="rightArrow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92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65770"/>
            <a:ext cx="7722660" cy="380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 smtClean="0">
                <a:latin typeface="Arial" panose="020B0604020202020204" pitchFamily="34" charset="0"/>
              </a:rPr>
              <a:t>Syslog</a:t>
            </a:r>
            <a:r>
              <a:rPr lang="fr-FR" sz="1800" dirty="0" smtClean="0">
                <a:latin typeface="Arial" panose="020B0604020202020204" pitchFamily="34" charset="0"/>
              </a:rPr>
              <a:t> transmet des messages formatés: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</a:t>
            </a:r>
            <a:r>
              <a:rPr lang="fr-FR" sz="1600" dirty="0" smtClean="0">
                <a:latin typeface="Arial" panose="020B0604020202020204" pitchFamily="34" charset="0"/>
              </a:rPr>
              <a:t>		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Severity</a:t>
            </a:r>
            <a:r>
              <a:rPr lang="fr-FR" sz="1600" dirty="0" smtClean="0">
                <a:latin typeface="Arial" panose="020B0604020202020204" pitchFamily="34" charset="0"/>
              </a:rPr>
              <a:t>: valeur issue de la combinaison de 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facility</a:t>
            </a: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>
                <a:latin typeface="Arial" panose="020B0604020202020204" pitchFamily="34" charset="0"/>
              </a:rPr>
              <a:t>et</a:t>
            </a: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criticity</a:t>
            </a:r>
            <a:endParaRPr lang="fr-F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sz="1600" dirty="0" smtClean="0">
                <a:latin typeface="Arial" panose="020B0604020202020204" pitchFamily="34" charset="0"/>
              </a:rPr>
              <a:t> 	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fr-FR" sz="1600" dirty="0" smtClean="0">
                <a:latin typeface="Arial" panose="020B0604020202020204" pitchFamily="34" charset="0"/>
              </a:rPr>
              <a:t> et 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endParaRPr lang="fr-F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MSG		</a:t>
            </a:r>
            <a:r>
              <a:rPr lang="fr-FR" sz="1600" dirty="0">
                <a:latin typeface="Arial" panose="020B0604020202020204" pitchFamily="34" charset="0"/>
              </a:rPr>
              <a:t>texte </a:t>
            </a:r>
            <a:r>
              <a:rPr lang="fr-FR" sz="1600" dirty="0" smtClean="0">
                <a:latin typeface="Arial" panose="020B0604020202020204" pitchFamily="34" charset="0"/>
              </a:rPr>
              <a:t>libre, sous la forme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TAG</a:t>
            </a:r>
            <a:r>
              <a:rPr lang="fr-FR" sz="1600" dirty="0" smtClean="0">
                <a:latin typeface="Arial" panose="020B0604020202020204" pitchFamily="34" charset="0"/>
              </a:rPr>
              <a:t> +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message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402290" y="2200275"/>
            <a:ext cx="7189260" cy="466725"/>
            <a:chOff x="973665" y="2962275"/>
            <a:chExt cx="7189260" cy="466725"/>
          </a:xfrm>
        </p:grpSpPr>
        <p:sp>
          <p:nvSpPr>
            <p:cNvPr id="2" name="Rectangle 1"/>
            <p:cNvSpPr/>
            <p:nvPr/>
          </p:nvSpPr>
          <p:spPr bwMode="auto">
            <a:xfrm>
              <a:off x="973665" y="2962275"/>
              <a:ext cx="1426635" cy="46672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PRI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00300" y="2962275"/>
              <a:ext cx="1426635" cy="46672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CH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Header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826935" y="2962275"/>
              <a:ext cx="4335990" cy="46672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CH" sz="18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MSG</a:t>
              </a:r>
              <a:endParaRPr kumimoji="0" lang="fr-CH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8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65770"/>
            <a:ext cx="73660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24 codes de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facilité</a:t>
            </a:r>
            <a:r>
              <a:rPr lang="fr-FR" sz="1800" dirty="0">
                <a:latin typeface="Arial" panose="020B0604020202020204" pitchFamily="34" charset="0"/>
              </a:rPr>
              <a:t> (</a:t>
            </a:r>
            <a:r>
              <a:rPr lang="fr-FR" sz="1800" i="1" dirty="0" err="1">
                <a:solidFill>
                  <a:srgbClr val="3333FF"/>
                </a:solidFill>
                <a:latin typeface="Arial" charset="0"/>
                <a:cs typeface="Arial" charset="0"/>
              </a:rPr>
              <a:t>facility</a:t>
            </a:r>
            <a:r>
              <a:rPr lang="fr-FR" sz="1800" dirty="0">
                <a:latin typeface="Arial" panose="020B0604020202020204" pitchFamily="34" charset="0"/>
              </a:rPr>
              <a:t>) standards peuvent être associés au processus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émetteur</a:t>
            </a:r>
            <a:r>
              <a:rPr lang="fr-FR" sz="1800" dirty="0">
                <a:latin typeface="Arial" panose="020B0604020202020204" pitchFamily="34" charset="0"/>
              </a:rPr>
              <a:t> de l’événement.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26715"/>
              </p:ext>
            </p:extLst>
          </p:nvPr>
        </p:nvGraphicFramePr>
        <p:xfrm>
          <a:off x="1240364" y="2133596"/>
          <a:ext cx="6832601" cy="372635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91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94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0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218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kern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ntp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audit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mail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fr-CH" sz="1400" b="0" baseline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alert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daemon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041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auth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Local0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syslog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Local1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lpr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Local2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Local3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uucp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Local4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clock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Local5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authpriv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Local6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8574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ftp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Local7 (défini localement</a:t>
                      </a:r>
                      <a:r>
                        <a:rPr lang="fr-CH" sz="1400" b="0" baseline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H" sz="1400" b="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facility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3660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 propose 8 niveaux de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gravité</a:t>
            </a:r>
            <a:r>
              <a:rPr lang="fr-FR" sz="1800" dirty="0">
                <a:latin typeface="Arial" panose="020B0604020202020204" pitchFamily="34" charset="0"/>
              </a:rPr>
              <a:t> (</a:t>
            </a:r>
            <a:r>
              <a:rPr lang="fr-FR" sz="1800" i="1" dirty="0" err="1">
                <a:solidFill>
                  <a:srgbClr val="3333FF"/>
                </a:solidFill>
                <a:latin typeface="Arial" charset="0"/>
                <a:cs typeface="Arial" charset="0"/>
              </a:rPr>
              <a:t>criticity</a:t>
            </a:r>
            <a:r>
              <a:rPr lang="fr-FR" sz="1800" dirty="0">
                <a:latin typeface="Arial" panose="020B0604020202020204" pitchFamily="34" charset="0"/>
              </a:rPr>
              <a:t>):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Un événement est défini par sa source et sa gravité (</a:t>
            </a:r>
            <a:r>
              <a:rPr lang="fr-FR" sz="1800" i="1" dirty="0" err="1">
                <a:latin typeface="Arial" panose="020B0604020202020204" pitchFamily="34" charset="0"/>
              </a:rPr>
              <a:t>facility.criticity</a:t>
            </a:r>
            <a:r>
              <a:rPr lang="fr-FR" sz="1800" dirty="0">
                <a:latin typeface="Arial" panose="020B0604020202020204" pitchFamily="34" charset="0"/>
              </a:rPr>
              <a:t>)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définition de la source de l’événement (</a:t>
            </a:r>
            <a:r>
              <a:rPr lang="fr-FR" sz="1800" i="1" dirty="0" err="1">
                <a:latin typeface="Arial" panose="020B0604020202020204" pitchFamily="34" charset="0"/>
              </a:rPr>
              <a:t>facility</a:t>
            </a:r>
            <a:r>
              <a:rPr lang="fr-FR" sz="1800" dirty="0">
                <a:latin typeface="Arial" panose="020B0604020202020204" pitchFamily="34" charset="0"/>
              </a:rPr>
              <a:t>) et du niveau de gravité d’un événement (</a:t>
            </a:r>
            <a:r>
              <a:rPr lang="fr-FR" sz="1800" i="1" dirty="0" err="1">
                <a:latin typeface="Arial" panose="020B0604020202020204" pitchFamily="34" charset="0"/>
              </a:rPr>
              <a:t>criticity</a:t>
            </a:r>
            <a:r>
              <a:rPr lang="fr-FR" sz="1800" dirty="0">
                <a:latin typeface="Arial" panose="020B0604020202020204" pitchFamily="34" charset="0"/>
              </a:rPr>
              <a:t>) sont laissés à la libre interprétation de l’</a:t>
            </a:r>
            <a:r>
              <a:rPr lang="fr-FR" sz="1800" dirty="0" err="1">
                <a:latin typeface="Arial" panose="020B0604020202020204" pitchFamily="34" charset="0"/>
              </a:rPr>
              <a:t>implémenteur</a:t>
            </a:r>
            <a:r>
              <a:rPr lang="fr-FR" sz="1800" dirty="0">
                <a:latin typeface="Arial" panose="020B0604020202020204" pitchFamily="34" charset="0"/>
              </a:rPr>
              <a:t> (développeur, etc.) !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7057"/>
              </p:ext>
            </p:extLst>
          </p:nvPr>
        </p:nvGraphicFramePr>
        <p:xfrm>
          <a:off x="2320410" y="1886748"/>
          <a:ext cx="4244830" cy="24384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1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30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30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400" b="0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400" b="0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Emerg</a:t>
                      </a:r>
                      <a:endParaRPr lang="fr-CH" sz="1400" b="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Alert</a:t>
                      </a:r>
                      <a:endParaRPr lang="fr-CH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Alerte</a:t>
                      </a:r>
                      <a:endParaRPr lang="fr-CH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endParaRPr lang="fr-CH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</a:t>
                      </a:r>
                      <a:endParaRPr lang="fr-CH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Avertissement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H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  <a:endParaRPr lang="fr-CH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 b="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Debug</a:t>
                      </a:r>
                      <a:endParaRPr lang="fr-CH" sz="1400" b="0" i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>
                <a:latin typeface="Arial" charset="0"/>
                <a:cs typeface="Arial" charset="0"/>
              </a:rPr>
              <a:t> 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</a:t>
            </a:r>
            <a:r>
              <a:rPr lang="fr-CH" altLang="fr-FR" sz="1800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criticity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riangle isocèle 1"/>
          <p:cNvSpPr/>
          <p:nvPr/>
        </p:nvSpPr>
        <p:spPr bwMode="auto">
          <a:xfrm>
            <a:off x="6400801" y="1904999"/>
            <a:ext cx="1075266" cy="2404534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verbosité</a:t>
            </a:r>
          </a:p>
        </p:txBody>
      </p:sp>
    </p:spTree>
    <p:extLst>
      <p:ext uri="{BB962C8B-B14F-4D97-AF65-F5344CB8AC3E}">
        <p14:creationId xmlns:p14="http://schemas.microsoft.com/office/powerpoint/2010/main" val="25531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9" y="1451704"/>
            <a:ext cx="5886451" cy="4503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criticity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417910" y="6415075"/>
            <a:ext cx="1444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Cisco CCNP</a:t>
            </a:r>
            <a:endParaRPr lang="fr-CH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fichier 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syslog.conf</a:t>
            </a:r>
            <a:r>
              <a:rPr lang="fr-FR" sz="1800" dirty="0">
                <a:latin typeface="Arial" panose="020B0604020202020204" pitchFamily="34" charset="0"/>
              </a:rPr>
              <a:t> contient les règles aiguillant les événements (origine du message, destination du message)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Origine du message: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facility.criticity</a:t>
            </a:r>
            <a:r>
              <a:rPr lang="fr-FR" sz="1800" dirty="0">
                <a:latin typeface="Arial" panose="020B0604020202020204" pitchFamily="34" charset="0"/>
              </a:rPr>
              <a:t>	</a:t>
            </a:r>
            <a:r>
              <a:rPr lang="fr-FR" sz="1400" dirty="0">
                <a:latin typeface="Arial" panose="020B0604020202020204" pitchFamily="34" charset="0"/>
              </a:rPr>
              <a:t>utilisation possible du caractère </a:t>
            </a:r>
            <a:r>
              <a:rPr lang="fr-FR" sz="1400" i="1" dirty="0" err="1">
                <a:latin typeface="Arial" panose="020B0604020202020204" pitchFamily="34" charset="0"/>
              </a:rPr>
              <a:t>wildcard</a:t>
            </a:r>
            <a:r>
              <a:rPr lang="fr-FR" sz="1400" dirty="0">
                <a:latin typeface="Arial" panose="020B0604020202020204" pitchFamily="34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Destination du message: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Fichier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,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serveur distant 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ou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console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2" name="Organigramme : Document 1"/>
          <p:cNvSpPr/>
          <p:nvPr/>
        </p:nvSpPr>
        <p:spPr bwMode="auto">
          <a:xfrm>
            <a:off x="2610838" y="3717460"/>
            <a:ext cx="4328719" cy="2575420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daemon.*		/var/log/daemon.log</a:t>
            </a:r>
          </a:p>
          <a:p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user.crit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ip_serveur_log</a:t>
            </a:r>
            <a:endParaRPr lang="fr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user.crit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/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/console</a:t>
            </a:r>
          </a:p>
          <a:p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kern.*		/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/console</a:t>
            </a:r>
          </a:p>
          <a:p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lpr.*		/var/log/lpr.log</a:t>
            </a:r>
          </a:p>
          <a:p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mail.info	/var/log/mail.info</a:t>
            </a:r>
          </a:p>
          <a:p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mail.warn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/var/log/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mail.warn</a:t>
            </a:r>
            <a:endParaRPr lang="fr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local7.debug 	/var/log/cisco.log</a:t>
            </a:r>
            <a:endParaRPr lang="fr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Sylog</a:t>
            </a:r>
            <a:r>
              <a:rPr lang="fr-CH" altLang="fr-FR" sz="1800" dirty="0">
                <a:latin typeface="Arial" charset="0"/>
                <a:cs typeface="Arial" charset="0"/>
              </a:rPr>
              <a:t> 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</a:t>
            </a:r>
            <a:r>
              <a:rPr lang="fr-CH" altLang="fr-FR" sz="1800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syslog.conf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9166"/>
            <a:ext cx="73660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80975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Par défaut, tous les processus (applications) n’envoient pas leurs messages via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L’envoi de messages via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 peut nécessiter la modification des paramètres de configuration de l’application.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latin typeface="Arial" panose="020B0604020202020204" pitchFamily="34" charset="0"/>
              </a:rPr>
              <a:t>commande </a:t>
            </a:r>
            <a:r>
              <a:rPr lang="fr-CH" sz="1800" dirty="0" err="1">
                <a:latin typeface="Courier New" pitchFamily="49" charset="0"/>
                <a:cs typeface="Courier New" pitchFamily="49" charset="0"/>
              </a:rPr>
              <a:t>logger</a:t>
            </a:r>
            <a:r>
              <a:rPr lang="fr-CH" sz="1800" dirty="0">
                <a:latin typeface="Arial" panose="020B0604020202020204" pitchFamily="34" charset="0"/>
              </a:rPr>
              <a:t> permet de générer des messages </a:t>
            </a:r>
            <a:r>
              <a:rPr lang="fr-CH" sz="1800" dirty="0" err="1">
                <a:latin typeface="Arial" panose="020B0604020202020204" pitchFamily="34" charset="0"/>
              </a:rPr>
              <a:t>syslog</a:t>
            </a:r>
            <a:r>
              <a:rPr lang="fr-CH" sz="1800" dirty="0">
                <a:latin typeface="Arial" panose="020B0604020202020204" pitchFamily="34" charset="0"/>
              </a:rPr>
              <a:t> en mode commande → scripts </a:t>
            </a:r>
            <a:r>
              <a:rPr lang="fr-CH" sz="1800" dirty="0" err="1">
                <a:latin typeface="Arial" panose="020B0604020202020204" pitchFamily="34" charset="0"/>
              </a:rPr>
              <a:t>shell</a:t>
            </a:r>
            <a:r>
              <a:rPr lang="fr-CH" sz="1800" dirty="0">
                <a:latin typeface="Arial" panose="020B0604020202020204" pitchFamily="34" charset="0"/>
              </a:rPr>
              <a:t> ou bat..</a:t>
            </a:r>
            <a:endParaRPr lang="fr-FR" sz="1800" dirty="0">
              <a:latin typeface="Arial" panose="020B0604020202020204" pitchFamily="34" charset="0"/>
            </a:endParaRP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messages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688405" y="3492212"/>
            <a:ext cx="6358467" cy="8318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688406" y="2563228"/>
            <a:ext cx="6358467" cy="900637"/>
          </a:xfrm>
          <a:prstGeom prst="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688404" y="4357543"/>
            <a:ext cx="6358467" cy="1092807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757091" y="2241720"/>
            <a:ext cx="73660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FR" sz="1600" dirty="0" smtClean="0">
                <a:solidFill>
                  <a:srgbClr val="3333FF"/>
                </a:solidFill>
                <a:latin typeface="Arial" charset="0"/>
                <a:cs typeface="Arial" charset="0"/>
              </a:rPr>
              <a:t>Exemple </a:t>
            </a:r>
            <a:r>
              <a:rPr lang="fr-FR" sz="1600" dirty="0">
                <a:solidFill>
                  <a:srgbClr val="3333FF"/>
                </a:solidFill>
                <a:latin typeface="Arial" charset="0"/>
                <a:cs typeface="Arial" charset="0"/>
              </a:rPr>
              <a:t>Apache</a:t>
            </a:r>
            <a:r>
              <a:rPr lang="fr-FR" sz="1600" dirty="0">
                <a:solidFill>
                  <a:schemeClr val="accent6"/>
                </a:solidFill>
                <a:latin typeface="Arial" panose="020B0604020202020204" pitchFamily="34" charset="0"/>
              </a:rPr>
              <a:t>:</a:t>
            </a: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CH" sz="1600" dirty="0">
                <a:latin typeface="Arial" panose="020B0604020202020204" pitchFamily="34" charset="0"/>
              </a:rPr>
              <a:t>La directive </a:t>
            </a:r>
            <a:r>
              <a:rPr lang="fr-CH" sz="1600" dirty="0" err="1">
                <a:latin typeface="Courier New" pitchFamily="49" charset="0"/>
                <a:cs typeface="Courier New" pitchFamily="49" charset="0"/>
              </a:rPr>
              <a:t>ErrorLog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 syslog:local3 </a:t>
            </a:r>
            <a:r>
              <a:rPr lang="fr-CH" sz="1600" dirty="0">
                <a:latin typeface="Arial" panose="020B0604020202020204" pitchFamily="34" charset="0"/>
              </a:rPr>
              <a:t>du </a:t>
            </a:r>
            <a:r>
              <a:rPr lang="fr-FR" sz="1600" dirty="0">
                <a:latin typeface="Arial" panose="020B0604020202020204" pitchFamily="34" charset="0"/>
              </a:rPr>
              <a:t>fichier local </a:t>
            </a:r>
            <a:r>
              <a:rPr lang="fr-FR" sz="1600" dirty="0" err="1">
                <a:latin typeface="Courier New" pitchFamily="49" charset="0"/>
                <a:cs typeface="Courier New" pitchFamily="49" charset="0"/>
              </a:rPr>
              <a:t>httpd.conf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600" dirty="0">
                <a:latin typeface="Arial" panose="020B0604020202020204" pitchFamily="34" charset="0"/>
              </a:rPr>
              <a:t>envoie les erreurs au processus </a:t>
            </a:r>
            <a:r>
              <a:rPr lang="fr-FR" sz="1600" dirty="0" err="1">
                <a:latin typeface="Arial" panose="020B0604020202020204" pitchFamily="34" charset="0"/>
              </a:rPr>
              <a:t>syslog</a:t>
            </a:r>
            <a:r>
              <a:rPr lang="fr-FR" sz="1600" dirty="0">
                <a:latin typeface="Arial" panose="020B0604020202020204" pitchFamily="34" charset="0"/>
              </a:rPr>
              <a:t> avec 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local3</a:t>
            </a:r>
            <a:r>
              <a:rPr lang="fr-FR" sz="1600" dirty="0">
                <a:latin typeface="Arial" panose="020B0604020202020204" pitchFamily="34" charset="0"/>
              </a:rPr>
              <a:t> comme source (</a:t>
            </a:r>
            <a:r>
              <a:rPr lang="fr-FR" sz="1600" i="1" dirty="0" err="1">
                <a:latin typeface="Arial" panose="020B0604020202020204" pitchFamily="34" charset="0"/>
              </a:rPr>
              <a:t>facility</a:t>
            </a:r>
            <a:r>
              <a:rPr lang="fr-FR" sz="1600" dirty="0">
                <a:latin typeface="Arial" panose="020B0604020202020204" pitchFamily="34" charset="0"/>
              </a:rPr>
              <a:t>).</a:t>
            </a:r>
            <a:endParaRPr lang="fr-CH" sz="1600" dirty="0">
              <a:latin typeface="Arial" panose="020B0604020202020204" pitchFamily="34" charset="0"/>
            </a:endParaRP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FR" sz="1600" dirty="0">
                <a:latin typeface="Arial" panose="020B0604020202020204" pitchFamily="34" charset="0"/>
              </a:rPr>
              <a:t>La directive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local3.* @192.168.1.100 </a:t>
            </a:r>
            <a:r>
              <a:rPr lang="fr-CH" sz="1600" dirty="0">
                <a:latin typeface="Arial" panose="020B0604020202020204" pitchFamily="34" charset="0"/>
              </a:rPr>
              <a:t>du fichier local </a:t>
            </a:r>
            <a:r>
              <a:rPr lang="fr-CH" sz="1600" dirty="0" err="1">
                <a:latin typeface="Courier New" pitchFamily="49" charset="0"/>
                <a:cs typeface="Courier New" pitchFamily="49" charset="0"/>
              </a:rPr>
              <a:t>syslog.conf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CH" sz="1600" dirty="0">
                <a:latin typeface="Arial" panose="020B0604020202020204" pitchFamily="34" charset="0"/>
              </a:rPr>
              <a:t>envoie tous les événements issus de la source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local3</a:t>
            </a:r>
            <a:r>
              <a:rPr lang="fr-CH" sz="1600" dirty="0">
                <a:latin typeface="Arial" panose="020B0604020202020204" pitchFamily="34" charset="0"/>
              </a:rPr>
              <a:t> au serveur de log (serveur </a:t>
            </a:r>
            <a:r>
              <a:rPr lang="fr-CH" sz="1600" dirty="0" err="1">
                <a:latin typeface="Arial" panose="020B0604020202020204" pitchFamily="34" charset="0"/>
              </a:rPr>
              <a:t>syslog</a:t>
            </a:r>
            <a:r>
              <a:rPr lang="fr-CH" sz="1600" dirty="0">
                <a:latin typeface="Arial" panose="020B0604020202020204" pitchFamily="34" charset="0"/>
              </a:rPr>
              <a:t>).</a:t>
            </a: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FR" sz="1600" dirty="0">
                <a:latin typeface="Arial" panose="020B0604020202020204" pitchFamily="34" charset="0"/>
              </a:rPr>
              <a:t>La directive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local3.crit /var/log/apache-</a:t>
            </a:r>
            <a:r>
              <a:rPr lang="fr-CH" sz="1600" dirty="0" err="1">
                <a:latin typeface="Courier New" pitchFamily="49" charset="0"/>
                <a:cs typeface="Courier New" pitchFamily="49" charset="0"/>
              </a:rPr>
              <a:t>crit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CH" sz="1600" dirty="0">
                <a:latin typeface="Arial" panose="020B0604020202020204" pitchFamily="34" charset="0"/>
              </a:rPr>
              <a:t>du fichier </a:t>
            </a:r>
            <a:r>
              <a:rPr lang="fr-CH" sz="1600" dirty="0" err="1">
                <a:latin typeface="Courier New" pitchFamily="49" charset="0"/>
                <a:cs typeface="Courier New" pitchFamily="49" charset="0"/>
              </a:rPr>
              <a:t>syslog.conf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CH" sz="1600" dirty="0">
                <a:latin typeface="Arial" panose="020B0604020202020204" pitchFamily="34" charset="0"/>
              </a:rPr>
              <a:t>du serveur </a:t>
            </a:r>
            <a:r>
              <a:rPr lang="fr-CH" sz="1600" dirty="0" err="1">
                <a:latin typeface="Arial" panose="020B0604020202020204" pitchFamily="34" charset="0"/>
              </a:rPr>
              <a:t>syslog</a:t>
            </a:r>
            <a:r>
              <a:rPr lang="fr-CH" sz="1600" dirty="0">
                <a:latin typeface="Arial" panose="020B0604020202020204" pitchFamily="34" charset="0"/>
              </a:rPr>
              <a:t> dirige tous les événements issus de la source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local3 </a:t>
            </a:r>
            <a:r>
              <a:rPr lang="fr-CH" sz="1600" dirty="0">
                <a:latin typeface="Arial" panose="020B0604020202020204" pitchFamily="34" charset="0"/>
              </a:rPr>
              <a:t>et de gravité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critique</a:t>
            </a:r>
            <a:r>
              <a:rPr lang="fr-CH" sz="1600" dirty="0">
                <a:latin typeface="Arial" panose="020B0604020202020204" pitchFamily="34" charset="0"/>
              </a:rPr>
              <a:t> dans le fichier </a:t>
            </a:r>
            <a:r>
              <a:rPr lang="fr-CH" sz="1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fr-CH" sz="1600" dirty="0" smtClean="0">
                <a:latin typeface="Courier New" pitchFamily="49" charset="0"/>
                <a:cs typeface="Courier New" pitchFamily="49" charset="0"/>
              </a:rPr>
              <a:t>var/log/apache-</a:t>
            </a:r>
            <a:r>
              <a:rPr lang="fr-CH" sz="1600" dirty="0" err="1" smtClean="0">
                <a:latin typeface="Courier New" pitchFamily="49" charset="0"/>
                <a:cs typeface="Courier New" pitchFamily="49" charset="0"/>
              </a:rPr>
              <a:t>crit</a:t>
            </a:r>
            <a:endParaRPr lang="fr-CH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r>
              <a:rPr lang="fr-CH" altLang="fr-FR" sz="1800" dirty="0">
                <a:latin typeface="Arial" charset="0"/>
                <a:cs typeface="Arial" charset="0"/>
              </a:rPr>
              <a:t>: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messages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73667" y="1269166"/>
            <a:ext cx="7366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80975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Par défaut, tous les processus (applications) n’envoient pas leurs messages via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 smtClean="0">
                <a:latin typeface="Arial" panose="020B0604020202020204" pitchFamily="34" charset="0"/>
              </a:rPr>
              <a:t>.</a:t>
            </a:r>
            <a:endParaRPr 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33797" grpId="0" uiExpand="1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48" y="1274229"/>
            <a:ext cx="736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Format message </a:t>
            </a:r>
            <a:r>
              <a:rPr lang="fr-FR" sz="1800" dirty="0" err="1" smtClean="0">
                <a:latin typeface="Arial" panose="020B0604020202020204" pitchFamily="34" charset="0"/>
              </a:rPr>
              <a:t>Syslog</a:t>
            </a:r>
            <a:r>
              <a:rPr lang="fr-FR" sz="1800" dirty="0" smtClean="0">
                <a:latin typeface="Arial" panose="020B0604020202020204" pitchFamily="34" charset="0"/>
              </a:rPr>
              <a:t>: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1300" y="1887755"/>
            <a:ext cx="8734425" cy="9620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2003-08-24T05:14:15.000003-07:00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CC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192.0.2.1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myproc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8710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- %% It's </a:t>
            </a:r>
            <a:r>
              <a:rPr lang="en-US" sz="1400" b="1" dirty="0" smtClean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time…</a:t>
            </a:r>
            <a:endParaRPr kumimoji="0" lang="fr-CH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r>
              <a:rPr lang="fr-CH" altLang="fr-FR" sz="1800" dirty="0">
                <a:latin typeface="Arial" charset="0"/>
                <a:cs typeface="Arial" charset="0"/>
              </a:rPr>
              <a:t>: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messages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Légende encadrée 1 12"/>
          <p:cNvSpPr/>
          <p:nvPr/>
        </p:nvSpPr>
        <p:spPr bwMode="auto">
          <a:xfrm>
            <a:off x="714374" y="3926506"/>
            <a:ext cx="1282867" cy="765810"/>
          </a:xfrm>
          <a:prstGeom prst="borderCallout1">
            <a:avLst>
              <a:gd name="adj1" fmla="val 18750"/>
              <a:gd name="adj2" fmla="val -8333"/>
              <a:gd name="adj3" fmla="val -157100"/>
              <a:gd name="adj4" fmla="val -630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Priorité</a:t>
            </a:r>
            <a:r>
              <a:rPr kumimoji="0" lang="fr-CH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Facility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x8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fr-CH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Criticity</a:t>
            </a:r>
            <a:endParaRPr kumimoji="0" lang="fr-CH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Légende encadrée 1 14"/>
          <p:cNvSpPr/>
          <p:nvPr/>
        </p:nvSpPr>
        <p:spPr bwMode="auto">
          <a:xfrm>
            <a:off x="973649" y="3050407"/>
            <a:ext cx="879214" cy="474846"/>
          </a:xfrm>
          <a:prstGeom prst="borderCallout1">
            <a:avLst>
              <a:gd name="adj1" fmla="val 18750"/>
              <a:gd name="adj2" fmla="val -8333"/>
              <a:gd name="adj3" fmla="val -76211"/>
              <a:gd name="adj4" fmla="val -818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CH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</a:p>
        </p:txBody>
      </p:sp>
      <p:sp>
        <p:nvSpPr>
          <p:cNvPr id="16" name="Légende encadrée 1 15"/>
          <p:cNvSpPr/>
          <p:nvPr/>
        </p:nvSpPr>
        <p:spPr bwMode="auto">
          <a:xfrm>
            <a:off x="2473585" y="3050407"/>
            <a:ext cx="1256203" cy="474846"/>
          </a:xfrm>
          <a:prstGeom prst="borderCallout1">
            <a:avLst>
              <a:gd name="adj1" fmla="val 18750"/>
              <a:gd name="adj2" fmla="val -8333"/>
              <a:gd name="adj3" fmla="val -77841"/>
              <a:gd name="adj4" fmla="val -7223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fr-CH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Légende encadrée 1 16"/>
          <p:cNvSpPr/>
          <p:nvPr/>
        </p:nvSpPr>
        <p:spPr bwMode="auto">
          <a:xfrm>
            <a:off x="4717282" y="3050407"/>
            <a:ext cx="920193" cy="500012"/>
          </a:xfrm>
          <a:prstGeom prst="borderCallout1">
            <a:avLst>
              <a:gd name="adj1" fmla="val 18750"/>
              <a:gd name="adj2" fmla="val -8333"/>
              <a:gd name="adj3" fmla="val -63074"/>
              <a:gd name="adj4" fmla="val -821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rgbClr val="CC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Hôte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rgbClr val="CC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</a:p>
        </p:txBody>
      </p:sp>
      <p:sp>
        <p:nvSpPr>
          <p:cNvPr id="18" name="Légende encadrée 1 17"/>
          <p:cNvSpPr/>
          <p:nvPr/>
        </p:nvSpPr>
        <p:spPr bwMode="auto">
          <a:xfrm>
            <a:off x="5942690" y="3050407"/>
            <a:ext cx="1264226" cy="474846"/>
          </a:xfrm>
          <a:prstGeom prst="borderCallout1">
            <a:avLst>
              <a:gd name="adj1" fmla="val 18750"/>
              <a:gd name="adj2" fmla="val -8333"/>
              <a:gd name="adj3" fmla="val -68610"/>
              <a:gd name="adj4" fmla="val -804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Processus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</a:p>
        </p:txBody>
      </p:sp>
      <p:sp>
        <p:nvSpPr>
          <p:cNvPr id="19" name="Légende encadrée 1 18"/>
          <p:cNvSpPr/>
          <p:nvPr/>
        </p:nvSpPr>
        <p:spPr bwMode="auto">
          <a:xfrm>
            <a:off x="7512131" y="3046095"/>
            <a:ext cx="1147694" cy="765810"/>
          </a:xfrm>
          <a:prstGeom prst="borderCallout1">
            <a:avLst>
              <a:gd name="adj1" fmla="val 18750"/>
              <a:gd name="adj2" fmla="val -8333"/>
              <a:gd name="adj3" fmla="val -45102"/>
              <a:gd name="adj4" fmla="val -919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400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>
                <a:latin typeface="Arial" panose="020B0604020202020204" pitchFamily="34" charset="0"/>
                <a:cs typeface="Arial" panose="020B0604020202020204" pitchFamily="34" charset="0"/>
              </a:rPr>
              <a:t>structuré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>
                <a:latin typeface="Arial" panose="020B0604020202020204" pitchFamily="34" charset="0"/>
                <a:cs typeface="Arial" panose="020B0604020202020204" pitchFamily="34" charset="0"/>
              </a:rPr>
              <a:t>ou non</a:t>
            </a:r>
          </a:p>
        </p:txBody>
      </p:sp>
    </p:spTree>
    <p:extLst>
      <p:ext uri="{BB962C8B-B14F-4D97-AF65-F5344CB8AC3E}">
        <p14:creationId xmlns:p14="http://schemas.microsoft.com/office/powerpoint/2010/main" val="36411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532298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format des messages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, selon le </a:t>
            </a:r>
            <a:r>
              <a:rPr lang="fr-FR" sz="1600" dirty="0">
                <a:latin typeface="Arial" panose="020B0604020202020204" pitchFamily="34" charset="0"/>
              </a:rPr>
              <a:t>RFC 5424 </a:t>
            </a:r>
            <a:r>
              <a:rPr lang="fr-FR" sz="1800" dirty="0">
                <a:latin typeface="Arial" panose="020B0604020202020204" pitchFamily="34" charset="0"/>
              </a:rPr>
              <a:t>est composé de trois parties: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b="1" dirty="0">
                <a:latin typeface="Arial" panose="020B0604020202020204" pitchFamily="34" charset="0"/>
              </a:rPr>
              <a:t>HEADER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PRIORITY 		</a:t>
            </a:r>
            <a:r>
              <a:rPr lang="fr-FR" sz="1400" i="1" dirty="0" err="1">
                <a:solidFill>
                  <a:schemeClr val="accent2"/>
                </a:solidFill>
                <a:latin typeface="Arial" panose="020B0604020202020204" pitchFamily="34" charset="0"/>
              </a:rPr>
              <a:t>facility</a:t>
            </a:r>
            <a:r>
              <a:rPr lang="fr-FR" sz="1400" i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fr-FR" sz="1400" i="1" dirty="0">
                <a:latin typeface="Arial" panose="020B0604020202020204" pitchFamily="34" charset="0"/>
              </a:rPr>
              <a:t>x 8 </a:t>
            </a:r>
            <a:r>
              <a:rPr lang="fr-FR" sz="1400" dirty="0">
                <a:latin typeface="Arial" panose="020B0604020202020204" pitchFamily="34" charset="0"/>
              </a:rPr>
              <a:t>+ </a:t>
            </a:r>
            <a:r>
              <a:rPr lang="fr-FR" sz="1400" i="1" dirty="0" err="1">
                <a:solidFill>
                  <a:srgbClr val="FF0000"/>
                </a:solidFill>
                <a:latin typeface="Arial" panose="020B0604020202020204" pitchFamily="34" charset="0"/>
              </a:rPr>
              <a:t>criticity</a:t>
            </a:r>
            <a:r>
              <a:rPr lang="fr-FR" sz="1400" dirty="0">
                <a:latin typeface="Arial" panose="020B0604020202020204" pitchFamily="34" charset="0"/>
              </a:rPr>
              <a:t>…. </a:t>
            </a:r>
            <a:r>
              <a:rPr lang="fr-FR" sz="14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</a:t>
            </a:r>
            <a:r>
              <a:rPr lang="fr-FR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endParaRPr lang="fr-FR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VERSION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TIMESTAMP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HOSTNAME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APP-NAME	équipement ou application à l’origine du message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PROCID		implémentation libre: valeur pouvant représenter le </a:t>
            </a:r>
            <a:r>
              <a:rPr lang="fr-FR" sz="1400" i="1" dirty="0" err="1">
                <a:latin typeface="Arial" panose="020B0604020202020204" pitchFamily="34" charset="0"/>
              </a:rPr>
              <a:t>pid</a:t>
            </a:r>
            <a:r>
              <a:rPr lang="fr-FR" sz="1400" dirty="0">
                <a:latin typeface="Arial" panose="020B0604020202020204" pitchFamily="34" charset="0"/>
              </a:rPr>
              <a:t> 				du processus source ou une simple valeur incrémentale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400" dirty="0">
                <a:latin typeface="Arial" panose="020B0604020202020204" pitchFamily="34" charset="0"/>
              </a:rPr>
              <a:t>	MSGID		implémentation libre: type du message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b="1" dirty="0">
                <a:latin typeface="Arial" panose="020B0604020202020204" pitchFamily="34" charset="0"/>
              </a:rPr>
              <a:t>STRUCTURED-DATA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FR" sz="1600" b="1" dirty="0">
                <a:latin typeface="Arial" panose="020B0604020202020204" pitchFamily="34" charset="0"/>
              </a:rPr>
              <a:t>	</a:t>
            </a:r>
            <a:r>
              <a:rPr lang="fr-FR" sz="1400" dirty="0">
                <a:latin typeface="Arial" panose="020B0604020202020204" pitchFamily="34" charset="0"/>
              </a:rPr>
              <a:t>SD-ELEMENT	paire nom + valeur (SD-ID + SD-PARAM)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b="1" dirty="0">
                <a:latin typeface="Arial" panose="020B0604020202020204" pitchFamily="34" charset="0"/>
              </a:rPr>
              <a:t>MSG</a:t>
            </a:r>
            <a:r>
              <a:rPr lang="fr-FR" sz="1800" dirty="0">
                <a:latin typeface="Arial" panose="020B0604020202020204" pitchFamily="34" charset="0"/>
              </a:rPr>
              <a:t>		</a:t>
            </a:r>
            <a:r>
              <a:rPr lang="fr-FR" sz="1400" dirty="0">
                <a:latin typeface="Arial" panose="020B0604020202020204" pitchFamily="34" charset="0"/>
              </a:rPr>
              <a:t>texte libre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>
                <a:latin typeface="Arial" charset="0"/>
                <a:cs typeface="Arial" charset="0"/>
              </a:rPr>
              <a:t>Syslog</a:t>
            </a:r>
            <a:r>
              <a:rPr lang="fr-CH" altLang="fr-FR" sz="1800" dirty="0">
                <a:latin typeface="Arial" charset="0"/>
                <a:cs typeface="Arial" charset="0"/>
              </a:rPr>
              <a:t>: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messages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8" y="2511014"/>
            <a:ext cx="8667750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648480" y="3849276"/>
            <a:ext cx="1929774" cy="528506"/>
          </a:xfrm>
          <a:prstGeom prst="wedgeRectCallout">
            <a:avLst>
              <a:gd name="adj1" fmla="val -130756"/>
              <a:gd name="adj2" fmla="val -8181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Message </a:t>
            </a:r>
            <a:r>
              <a:rPr kumimoji="0" lang="fr-CH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syslog</a:t>
            </a: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5.6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5322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format des messages </a:t>
            </a:r>
            <a:r>
              <a:rPr lang="fr-FR" sz="1800" dirty="0" err="1">
                <a:latin typeface="Arial" panose="020B0604020202020204" pitchFamily="34" charset="0"/>
              </a:rPr>
              <a:t>syslog</a:t>
            </a:r>
            <a:r>
              <a:rPr lang="fr-FR" sz="1800" dirty="0">
                <a:latin typeface="Arial" panose="020B0604020202020204" pitchFamily="34" charset="0"/>
              </a:rPr>
              <a:t> « historique » (</a:t>
            </a:r>
            <a:r>
              <a:rPr lang="fr-FR" sz="1400" dirty="0">
                <a:latin typeface="Arial" panose="020B0604020202020204" pitchFamily="34" charset="0"/>
              </a:rPr>
              <a:t>RFC 3164)  </a:t>
            </a:r>
            <a:r>
              <a:rPr lang="fr-FR" sz="1800" dirty="0">
                <a:latin typeface="Arial" panose="020B0604020202020204" pitchFamily="34" charset="0"/>
              </a:rPr>
              <a:t>est plus simple:</a:t>
            </a:r>
            <a:endParaRPr lang="fr-FR" sz="1400" dirty="0"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paquet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2971064"/>
              </p:ext>
            </p:extLst>
          </p:nvPr>
        </p:nvGraphicFramePr>
        <p:xfrm>
          <a:off x="1365037" y="2247615"/>
          <a:ext cx="5781913" cy="328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modèle TNM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smtClean="0">
                <a:latin typeface="Arial" panose="020B0604020202020204" pitchFamily="34" charset="0"/>
              </a:rPr>
              <a:t>Modèle </a:t>
            </a:r>
            <a:r>
              <a:rPr lang="fr-CH" sz="1600" dirty="0">
                <a:solidFill>
                  <a:srgbClr val="0070C0"/>
                </a:solidFill>
                <a:latin typeface="Arial" panose="020B0604020202020204" pitchFamily="34" charset="0"/>
              </a:rPr>
              <a:t>TNM</a:t>
            </a:r>
            <a:r>
              <a:rPr lang="fr-CH" sz="1600" dirty="0">
                <a:latin typeface="Arial" panose="020B0604020202020204" pitchFamily="34" charset="0"/>
              </a:rPr>
              <a:t> (</a:t>
            </a:r>
            <a:r>
              <a:rPr lang="fr-CH" sz="1600" i="1" dirty="0" err="1">
                <a:latin typeface="Arial" panose="020B0604020202020204" pitchFamily="34" charset="0"/>
              </a:rPr>
              <a:t>Telecommunications</a:t>
            </a:r>
            <a:r>
              <a:rPr lang="fr-CH" sz="1600" i="1" dirty="0">
                <a:latin typeface="Arial" panose="020B0604020202020204" pitchFamily="34" charset="0"/>
              </a:rPr>
              <a:t> Management Network </a:t>
            </a:r>
            <a:r>
              <a:rPr lang="fr-CH" sz="1600" dirty="0" smtClean="0">
                <a:latin typeface="Arial" panose="020B0604020202020204" pitchFamily="34" charset="0"/>
              </a:rPr>
              <a:t>), développé par </a:t>
            </a:r>
            <a:r>
              <a:rPr lang="fr-CH" sz="1600" dirty="0">
                <a:latin typeface="Arial" panose="020B0604020202020204" pitchFamily="34" charset="0"/>
              </a:rPr>
              <a:t>l’ITU (</a:t>
            </a:r>
            <a:r>
              <a:rPr lang="fr-CH" sz="1600" i="1" dirty="0">
                <a:latin typeface="Arial" panose="020B0604020202020204" pitchFamily="34" charset="0"/>
              </a:rPr>
              <a:t>International </a:t>
            </a:r>
            <a:r>
              <a:rPr lang="fr-CH" sz="1600" i="1" dirty="0" err="1">
                <a:latin typeface="Arial" panose="020B0604020202020204" pitchFamily="34" charset="0"/>
              </a:rPr>
              <a:t>Telecommunication</a:t>
            </a:r>
            <a:r>
              <a:rPr lang="fr-CH" sz="1600" i="1" dirty="0">
                <a:latin typeface="Arial" panose="020B0604020202020204" pitchFamily="34" charset="0"/>
              </a:rPr>
              <a:t> Union</a:t>
            </a:r>
            <a:r>
              <a:rPr lang="fr-CH" sz="1600" dirty="0">
                <a:latin typeface="Arial" panose="020B0604020202020204" pitchFamily="34" charset="0"/>
              </a:rPr>
              <a:t>) </a:t>
            </a:r>
            <a:endParaRPr lang="fr-CH" sz="1600" dirty="0" smtClean="0">
              <a:latin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663602" y="5064647"/>
            <a:ext cx="1864613" cy="402775"/>
          </a:xfrm>
          <a:prstGeom prst="rect">
            <a:avLst/>
          </a:prstGeom>
          <a:solidFill>
            <a:schemeClr val="bg1"/>
          </a:solidFill>
        </p:spPr>
        <p:txBody>
          <a:bodyPr wrap="none" tIns="108000" bIns="108000" rtlCol="0" anchor="ctr" anchorCtr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CH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éléments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du réseau</a:t>
            </a:r>
            <a:endParaRPr lang="fr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119187" y="4276164"/>
            <a:ext cx="23278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fr-CH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gestion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chaque </a:t>
            </a:r>
            <a:r>
              <a:rPr lang="fr-CH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élément</a:t>
            </a:r>
          </a:p>
          <a:p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du réseau</a:t>
            </a:r>
            <a:endParaRPr lang="fr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41193" y="3576918"/>
            <a:ext cx="19014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fr-CH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gestion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des éléments</a:t>
            </a:r>
          </a:p>
          <a:p>
            <a:r>
              <a:rPr lang="fr-CH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réseau</a:t>
            </a:r>
            <a:endParaRPr lang="fr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532298" cy="20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Les risques liés à </a:t>
            </a:r>
            <a:r>
              <a:rPr lang="fr-FR" sz="1800" dirty="0" err="1" smtClean="0">
                <a:latin typeface="Arial" panose="020B0604020202020204" pitchFamily="34" charset="0"/>
              </a:rPr>
              <a:t>Syslog</a:t>
            </a:r>
            <a:r>
              <a:rPr lang="fr-FR" sz="1800" dirty="0" smtClean="0">
                <a:latin typeface="Arial" panose="020B0604020202020204" pitchFamily="34" charset="0"/>
              </a:rPr>
              <a:t> ne sont pas intrinsèques à la technologie, mais plutôt dus au traitements des informations reçues: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Envoi de faux messages de panne/événement</a:t>
            </a:r>
          </a:p>
          <a:p>
            <a:pPr marL="538163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</a:rPr>
              <a:t>→ </a:t>
            </a:r>
            <a:r>
              <a:rPr lang="fr-FR" sz="1600" dirty="0" smtClean="0">
                <a:latin typeface="Arial" panose="020B0604020202020204" pitchFamily="34" charset="0"/>
              </a:rPr>
              <a:t>stress de l’équipe IT et prise de fausses mesures (</a:t>
            </a:r>
            <a:r>
              <a:rPr lang="fr-FR" sz="1600" dirty="0" err="1" smtClean="0">
                <a:latin typeface="Arial" panose="020B0604020202020204" pitchFamily="34" charset="0"/>
              </a:rPr>
              <a:t>shutdown</a:t>
            </a:r>
            <a:r>
              <a:rPr lang="fr-FR" sz="1600" dirty="0" smtClean="0">
                <a:latin typeface="Arial" panose="020B0604020202020204" pitchFamily="34" charset="0"/>
              </a:rPr>
              <a:t> préventif, en cas d’alarme température, par exemple) ?</a:t>
            </a:r>
          </a:p>
          <a:p>
            <a:pPr marL="538163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</a:rPr>
              <a:t>→ </a:t>
            </a:r>
            <a:r>
              <a:rPr lang="fr-FR" sz="1600" dirty="0" smtClean="0">
                <a:latin typeface="Arial" panose="020B0604020202020204" pitchFamily="34" charset="0"/>
              </a:rPr>
              <a:t>réaction en chaîne en cas de traitement automatisé ?</a:t>
            </a:r>
            <a:endParaRPr lang="fr-FR" sz="12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sécurité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5C3013DD-6BA2-441A-8FD1-B85046E01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1EA35F5-A8CA-4A2B-8058-068CBD4A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51</a:t>
            </a:fld>
            <a:endParaRPr lang="fr-CH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808509A1-302B-497B-8C55-B5184500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err="1" smtClean="0">
                <a:latin typeface="Arial" charset="0"/>
                <a:cs typeface="Arial" charset="0"/>
              </a:rPr>
              <a:t>Syslog</a:t>
            </a:r>
            <a:r>
              <a:rPr lang="fr-CH" altLang="fr-FR" sz="1800" dirty="0" smtClean="0">
                <a:latin typeface="Arial" charset="0"/>
                <a:cs typeface="Arial" charset="0"/>
              </a:rPr>
              <a:t>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Cisco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1CEE3FDA-82AD-4838-A34C-C4879315B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667" y="1265767"/>
            <a:ext cx="753229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Commandes IOS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/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ntp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</a:t>
            </a:r>
            <a:r>
              <a:rPr lang="fr-CH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x.x.x.x</a:t>
            </a:r>
            <a:endParaRPr lang="fr-CH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Router(config)#service timestamps log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msec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x.x.x.x</a:t>
            </a:r>
            <a:endParaRPr lang="fr-CH" sz="14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trap </a:t>
            </a:r>
            <a:r>
              <a:rPr lang="fr-CH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fr-CH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H" sz="1400" dirty="0">
                <a:latin typeface="Arial" panose="020B0604020202020204" pitchFamily="34" charset="0"/>
                <a:cs typeface="Arial" panose="020B0604020202020204" pitchFamily="34" charset="0"/>
              </a:rPr>
              <a:t>(0..7, par défaut 0→6)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facility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facility</a:t>
            </a:r>
            <a:r>
              <a:rPr lang="fr-CH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-type	</a:t>
            </a:r>
            <a:r>
              <a:rPr lang="fr-CH" sz="1400" dirty="0">
                <a:latin typeface="Arial" panose="020B0604020202020204" pitchFamily="34" charset="0"/>
                <a:cs typeface="Arial" panose="020B0604020202020204" pitchFamily="34" charset="0"/>
              </a:rPr>
              <a:t>(local7 par défaut)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Router#show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endParaRPr lang="fr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Router#clear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610856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Dans un environnement Windows, les fichiers logs natifs sont enregistrés sous un format binaire (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ou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evtx</a:t>
            </a:r>
            <a:r>
              <a:rPr lang="fr-CH" sz="1800" dirty="0">
                <a:latin typeface="Arial" panose="020B0604020202020204" pitchFamily="34" charset="0"/>
              </a:rPr>
              <a:t>) dans le répertoire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SystemRoot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%\System32\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Winevt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\Logs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Des applications tierces peuvent stocker leur log dans un autre répertoire et sous un format différents (fichier texte </a:t>
            </a:r>
            <a:r>
              <a:rPr lang="fr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.log</a:t>
            </a:r>
            <a:r>
              <a:rPr lang="fr-CH" sz="1600" dirty="0">
                <a:latin typeface="Arial" panose="020B0604020202020204" pitchFamily="34" charset="0"/>
              </a:rPr>
              <a:t>, etc.)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L’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observateur d’événements </a:t>
            </a:r>
            <a:r>
              <a:rPr lang="fr-CH" sz="1800" dirty="0">
                <a:latin typeface="Arial" panose="020B0604020202020204" pitchFamily="34" charset="0"/>
              </a:rPr>
              <a:t>(</a:t>
            </a:r>
            <a:r>
              <a:rPr lang="fr-CH" sz="1800" i="1" dirty="0">
                <a:solidFill>
                  <a:srgbClr val="3333FF"/>
                </a:solidFill>
                <a:latin typeface="Arial" charset="0"/>
                <a:cs typeface="Arial" charset="0"/>
              </a:rPr>
              <a:t>Event </a:t>
            </a:r>
            <a:r>
              <a:rPr lang="fr-CH" sz="1800" i="1" dirty="0" err="1">
                <a:solidFill>
                  <a:srgbClr val="3333FF"/>
                </a:solidFill>
                <a:latin typeface="Arial" charset="0"/>
                <a:cs typeface="Arial" charset="0"/>
              </a:rPr>
              <a:t>Viewer</a:t>
            </a:r>
            <a:r>
              <a:rPr lang="fr-CH" sz="1800" i="1" dirty="0">
                <a:solidFill>
                  <a:srgbClr val="3333FF"/>
                </a:solidFill>
                <a:latin typeface="Arial" charset="0"/>
                <a:cs typeface="Arial" charset="0"/>
              </a:rPr>
              <a:t> </a:t>
            </a:r>
            <a:r>
              <a:rPr lang="fr-CH" sz="1800" i="1" dirty="0">
                <a:latin typeface="Arial" panose="020B0604020202020204" pitchFamily="34" charset="0"/>
              </a:rPr>
              <a:t>–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eventvwr.exe</a:t>
            </a:r>
            <a:r>
              <a:rPr lang="fr-CH" sz="1800" dirty="0">
                <a:latin typeface="Arial" panose="020B0604020202020204" pitchFamily="34" charset="0"/>
              </a:rPr>
              <a:t>) est l’outil d’agrégation et d’affichage des événements et d’alarmes dans les environnements Microsoft Windows.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L’observateur d’événements peut accéder aux événements collectés localement ou sur un nœud distant.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Une action peut être déclenchée lors de l’apparition d’un événement.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41338" algn="l"/>
              </a:tabLst>
            </a:pPr>
            <a:r>
              <a:rPr lang="fr-CH" sz="1600" dirty="0">
                <a:latin typeface="Arial" panose="020B0604020202020204" pitchFamily="34" charset="0"/>
              </a:rPr>
              <a:t>L’application </a:t>
            </a:r>
            <a:r>
              <a:rPr lang="fr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psloglist.exe</a:t>
            </a:r>
            <a:r>
              <a:rPr lang="fr-CH" sz="1600" dirty="0">
                <a:latin typeface="Arial" panose="020B0604020202020204" pitchFamily="34" charset="0"/>
              </a:rPr>
              <a:t> (</a:t>
            </a:r>
            <a:r>
              <a:rPr lang="fr-CH" sz="1600" dirty="0" err="1">
                <a:latin typeface="Arial" panose="020B0604020202020204" pitchFamily="34" charset="0"/>
              </a:rPr>
              <a:t>sysinternals</a:t>
            </a:r>
            <a:r>
              <a:rPr lang="fr-CH" sz="1600" dirty="0">
                <a:latin typeface="Arial" panose="020B0604020202020204" pitchFamily="34" charset="0"/>
              </a:rPr>
              <a:t>) permet de dumper sous format texte les événements stockés par Windows.</a:t>
            </a:r>
            <a:endParaRPr lang="fr-FR" sz="14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MS Event Viewer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0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6" y="837151"/>
            <a:ext cx="6925204" cy="566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MS Event Viewer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65767"/>
            <a:ext cx="7610856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eventcreate.exe</a:t>
            </a:r>
            <a:r>
              <a:rPr lang="fr-CH" sz="1800" dirty="0">
                <a:latin typeface="Arial" panose="020B0604020202020204" pitchFamily="34" charset="0"/>
              </a:rPr>
              <a:t> permet de générer un événement, qui sera stocké dans un fichier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evtx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correspondant.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Idem pour les commandes </a:t>
            </a:r>
            <a:r>
              <a:rPr lang="fr-CH" sz="1600" i="1" dirty="0" err="1">
                <a:latin typeface="Arial" panose="020B0604020202020204" pitchFamily="34" charset="0"/>
              </a:rPr>
              <a:t>power-shell</a:t>
            </a:r>
            <a:r>
              <a:rPr lang="fr-CH" sz="1600" dirty="0">
                <a:latin typeface="Arial" panose="020B0604020202020204" pitchFamily="34" charset="0"/>
              </a:rPr>
              <a:t> </a:t>
            </a:r>
            <a:r>
              <a:rPr lang="fr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fr-CH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EventLog</a:t>
            </a:r>
            <a:r>
              <a:rPr lang="fr-CH" sz="1600" dirty="0">
                <a:latin typeface="Arial" panose="020B0604020202020204" pitchFamily="34" charset="0"/>
              </a:rPr>
              <a:t> et </a:t>
            </a:r>
            <a:r>
              <a:rPr lang="fr-CH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Write-</a:t>
            </a:r>
            <a:r>
              <a:rPr lang="fr-CH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EventLog</a:t>
            </a:r>
            <a:r>
              <a:rPr lang="fr-CH" sz="1600" dirty="0">
                <a:latin typeface="Arial" panose="020B0604020202020204" pitchFamily="34" charset="0"/>
              </a:rPr>
              <a:t>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Les API Windows permettent d’intégrer le </a:t>
            </a:r>
            <a:r>
              <a:rPr lang="fr-CH" sz="1800" dirty="0" err="1">
                <a:latin typeface="Arial" panose="020B0604020202020204" pitchFamily="34" charset="0"/>
              </a:rPr>
              <a:t>logging</a:t>
            </a:r>
            <a:r>
              <a:rPr lang="fr-CH" sz="1800" dirty="0">
                <a:latin typeface="Arial" panose="020B0604020202020204" pitchFamily="34" charset="0"/>
              </a:rPr>
              <a:t> d’une application dans l’</a:t>
            </a:r>
            <a:r>
              <a:rPr lang="fr-CH" sz="1800" dirty="0" err="1">
                <a:latin typeface="Arial" panose="020B0604020202020204" pitchFamily="34" charset="0"/>
              </a:rPr>
              <a:t>EventViewer</a:t>
            </a:r>
            <a:r>
              <a:rPr lang="fr-CH" sz="1800" dirty="0">
                <a:latin typeface="Arial" panose="020B0604020202020204" pitchFamily="34" charset="0"/>
              </a:rPr>
              <a:t>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Des passerelles entre </a:t>
            </a:r>
            <a:r>
              <a:rPr lang="fr-CH" sz="1800" dirty="0" err="1">
                <a:latin typeface="Arial" panose="020B0604020202020204" pitchFamily="34" charset="0"/>
              </a:rPr>
              <a:t>syslog</a:t>
            </a:r>
            <a:r>
              <a:rPr lang="fr-CH" sz="1800" dirty="0">
                <a:latin typeface="Arial" panose="020B0604020202020204" pitchFamily="34" charset="0"/>
              </a:rPr>
              <a:t> et </a:t>
            </a:r>
            <a:r>
              <a:rPr lang="fr-CH" sz="1800" dirty="0" err="1">
                <a:latin typeface="Arial" panose="020B0604020202020204" pitchFamily="34" charset="0"/>
              </a:rPr>
              <a:t>EventViewer</a:t>
            </a:r>
            <a:r>
              <a:rPr lang="fr-CH" sz="1800" dirty="0">
                <a:latin typeface="Arial" panose="020B0604020202020204" pitchFamily="34" charset="0"/>
              </a:rPr>
              <a:t> peuvent être établies,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MS Event Viewer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9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74232"/>
            <a:ext cx="7366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b="1" dirty="0">
                <a:latin typeface="Arial" panose="020B0604020202020204" pitchFamily="34" charset="0"/>
              </a:rPr>
              <a:t>SNMP</a:t>
            </a:r>
            <a:r>
              <a:rPr lang="fr-FR" sz="1800" dirty="0">
                <a:latin typeface="Arial" panose="020B0604020202020204" pitchFamily="34" charset="0"/>
              </a:rPr>
              <a:t> (</a:t>
            </a:r>
            <a:r>
              <a:rPr lang="fr-FR" sz="1800" i="1" dirty="0">
                <a:latin typeface="Arial" panose="020B0604020202020204" pitchFamily="34" charset="0"/>
              </a:rPr>
              <a:t>Simple Network Management Protocol </a:t>
            </a:r>
            <a:r>
              <a:rPr lang="fr-FR" sz="1800" dirty="0">
                <a:latin typeface="Arial" panose="020B0604020202020204" pitchFamily="34" charset="0"/>
              </a:rPr>
              <a:t>– RFC  1157) a été développé pour permettre la gestion standardisée et distante d’équipements réseaux.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est à la fois un protocole de communication et une architecture </a:t>
            </a:r>
            <a:r>
              <a:rPr lang="fr-FR" sz="1800" dirty="0" smtClean="0">
                <a:latin typeface="Arial" panose="020B0604020202020204" pitchFamily="34" charset="0"/>
              </a:rPr>
              <a:t>client (agent)-serveur</a:t>
            </a:r>
            <a:r>
              <a:rPr lang="fr-FR" sz="1800" dirty="0">
                <a:latin typeface="Arial" panose="020B0604020202020204" pitchFamily="34" charset="0"/>
              </a:rPr>
              <a:t>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Un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agent</a:t>
            </a:r>
            <a:r>
              <a:rPr lang="fr-FR" sz="1800" dirty="0">
                <a:latin typeface="Arial" panose="020B0604020202020204" pitchFamily="34" charset="0"/>
              </a:rPr>
              <a:t> SNMP (logiciel) « tourne» sur un équipement et interagissant avec son matériel et son logiciel.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Une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console</a:t>
            </a:r>
            <a:r>
              <a:rPr lang="fr-FR" sz="1800" dirty="0">
                <a:latin typeface="Arial" panose="020B0604020202020204" pitchFamily="34" charset="0"/>
              </a:rPr>
              <a:t> SNMP interroge l’agent et collecte les informations.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protocole</a:t>
            </a:r>
            <a:r>
              <a:rPr lang="fr-FR" sz="1800" dirty="0">
                <a:latin typeface="Arial" panose="020B0604020202020204" pitchFamily="34" charset="0"/>
              </a:rPr>
              <a:t> SNMP (UDP, ports 161 et 162 ) assure la communication entre les agent et la console</a:t>
            </a:r>
            <a:r>
              <a:rPr lang="fr-FR" sz="1800" dirty="0" smtClean="0">
                <a:latin typeface="Arial" panose="020B0604020202020204" pitchFamily="34" charset="0"/>
              </a:rPr>
              <a:t>.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SNMP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5" y="1274232"/>
            <a:ext cx="736600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b="1" dirty="0">
                <a:latin typeface="Arial" panose="020B0604020202020204" pitchFamily="34" charset="0"/>
              </a:rPr>
              <a:t>SNMP</a:t>
            </a:r>
            <a:r>
              <a:rPr lang="fr-FR" sz="1800" dirty="0">
                <a:latin typeface="Arial" panose="020B0604020202020204" pitchFamily="34" charset="0"/>
              </a:rPr>
              <a:t> (</a:t>
            </a:r>
            <a:r>
              <a:rPr lang="fr-FR" sz="1800" i="1" dirty="0">
                <a:latin typeface="Arial" panose="020B0604020202020204" pitchFamily="34" charset="0"/>
              </a:rPr>
              <a:t>Simple Network Management Protocol </a:t>
            </a:r>
            <a:r>
              <a:rPr lang="fr-FR" sz="1800" dirty="0">
                <a:latin typeface="Arial" panose="020B0604020202020204" pitchFamily="34" charset="0"/>
              </a:rPr>
              <a:t>– RFC  1157) a été développé pour permettre la gestion standardisée et distante d’équipements réseaux.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Décliné </a:t>
            </a:r>
            <a:r>
              <a:rPr lang="fr-FR" sz="1800" dirty="0">
                <a:latin typeface="Arial" panose="020B0604020202020204" pitchFamily="34" charset="0"/>
              </a:rPr>
              <a:t>en 3 versions: SNMPv1, SNMPv2 (la plus utilisée), SNMPv3.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Historiquement, développé pour les équipements réseau (hub, switch, routeurs, etc.).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SNMP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11667" y="1117600"/>
            <a:ext cx="5183716" cy="423862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Nuage 11"/>
          <p:cNvSpPr/>
          <p:nvPr/>
        </p:nvSpPr>
        <p:spPr bwMode="auto">
          <a:xfrm>
            <a:off x="4655749" y="1636183"/>
            <a:ext cx="2082916" cy="151976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26" name="Picture 2" descr="http://img.lightake.com/image201204/sku_58532_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60072" y="3920065"/>
            <a:ext cx="1436158" cy="1436158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 bwMode="auto">
          <a:xfrm>
            <a:off x="1432984" y="2726265"/>
            <a:ext cx="3090334" cy="15070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kumimoji="0" lang="fr-CH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2800350" y="1667931"/>
            <a:ext cx="2595034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SNMP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211667" y="2091264"/>
            <a:ext cx="2442633" cy="11091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Processus </a:t>
            </a:r>
            <a:r>
              <a:rPr kumimoji="0" lang="fr-CH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0" lang="fr-CH" sz="2000" b="0" i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6237817" y="1667931"/>
            <a:ext cx="2595034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Console </a:t>
            </a: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SNMP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èche courbée vers la gauche 4"/>
          <p:cNvSpPr/>
          <p:nvPr/>
        </p:nvSpPr>
        <p:spPr bwMode="auto">
          <a:xfrm rot="937071">
            <a:off x="3622036" y="2726265"/>
            <a:ext cx="731520" cy="2345268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Flèche courbée vers le haut 5"/>
          <p:cNvSpPr/>
          <p:nvPr/>
        </p:nvSpPr>
        <p:spPr bwMode="auto">
          <a:xfrm rot="10251411">
            <a:off x="677333" y="1447800"/>
            <a:ext cx="3193119" cy="731520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Double flèche horizontale 6"/>
          <p:cNvSpPr/>
          <p:nvPr/>
        </p:nvSpPr>
        <p:spPr bwMode="auto">
          <a:xfrm>
            <a:off x="5156200" y="2060615"/>
            <a:ext cx="1216152" cy="48463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SNMP/UDP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SNMP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 animBg="1"/>
      <p:bldP spid="4" grpId="0" animBg="1"/>
      <p:bldP spid="9" grpId="0" animBg="1"/>
      <p:bldP spid="10" grpId="0" animBg="1"/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515896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permet d’</a:t>
            </a:r>
            <a:r>
              <a:rPr lang="fr-FR" sz="1800" b="1" dirty="0">
                <a:latin typeface="Arial" panose="020B0604020202020204" pitchFamily="34" charset="0"/>
              </a:rPr>
              <a:t>interroger</a:t>
            </a:r>
            <a:r>
              <a:rPr lang="fr-FR" sz="1800" dirty="0">
                <a:latin typeface="Arial" panose="020B0604020202020204" pitchFamily="34" charset="0"/>
              </a:rPr>
              <a:t> des agents afin d’obtenir des informations/propriétés concernant des « objets » (ou leurs attributs: compteurs, éléments physiques ou logiciels).</a:t>
            </a:r>
          </a:p>
          <a:p>
            <a:pPr marL="180975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permet de </a:t>
            </a:r>
            <a:r>
              <a:rPr lang="fr-FR" sz="1800" b="1" dirty="0">
                <a:latin typeface="Arial" panose="020B0604020202020204" pitchFamily="34" charset="0"/>
              </a:rPr>
              <a:t>configurer</a:t>
            </a:r>
            <a:r>
              <a:rPr lang="fr-FR" sz="1800" dirty="0">
                <a:latin typeface="Arial" panose="020B0604020202020204" pitchFamily="34" charset="0"/>
              </a:rPr>
              <a:t> des agents afin de définir des propriétés d’objets.</a:t>
            </a:r>
          </a:p>
          <a:p>
            <a:pPr marL="180975" indent="-180975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permet la </a:t>
            </a:r>
            <a:r>
              <a:rPr lang="fr-FR" sz="1800" b="1" dirty="0">
                <a:latin typeface="Arial" panose="020B0604020202020204" pitchFamily="34" charset="0"/>
              </a:rPr>
              <a:t>collecte</a:t>
            </a:r>
            <a:r>
              <a:rPr lang="fr-FR" sz="1800" dirty="0">
                <a:latin typeface="Arial" panose="020B0604020202020204" pitchFamily="34" charset="0"/>
              </a:rPr>
              <a:t> de </a:t>
            </a:r>
            <a:r>
              <a:rPr lang="fr-FR" sz="1800" dirty="0" err="1">
                <a:solidFill>
                  <a:srgbClr val="3333FF"/>
                </a:solidFill>
                <a:latin typeface="Arial" charset="0"/>
                <a:cs typeface="Arial" charset="0"/>
              </a:rPr>
              <a:t>traps</a:t>
            </a:r>
            <a:r>
              <a:rPr lang="fr-FR" sz="1800" dirty="0">
                <a:solidFill>
                  <a:schemeClr val="accent6"/>
                </a:solidFill>
                <a:latin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(alarmes) SNMP par l’intermédiaire d’une console de collecte.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Une action (envoi d’un mail, exécution d’un script) peut être déclenchée lors de la collecte d’un événement</a:t>
            </a:r>
            <a:r>
              <a:rPr lang="fr-CH" sz="1800" dirty="0" smtClean="0">
                <a:latin typeface="Arial" panose="020B0604020202020204" pitchFamily="34" charset="0"/>
              </a:rPr>
              <a:t>.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fonctionnalités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1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515896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SNMP </a:t>
            </a:r>
            <a:r>
              <a:rPr lang="fr-FR" sz="1800" dirty="0">
                <a:latin typeface="Arial" panose="020B0604020202020204" pitchFamily="34" charset="0"/>
              </a:rPr>
              <a:t>implémente 3 </a:t>
            </a:r>
            <a:r>
              <a:rPr lang="fr-FR" sz="1800" dirty="0" smtClean="0">
                <a:latin typeface="Arial" panose="020B0604020202020204" pitchFamily="34" charset="0"/>
              </a:rPr>
              <a:t>opérations de base:</a:t>
            </a:r>
            <a:endParaRPr lang="fr-FR" sz="1800" dirty="0">
              <a:latin typeface="Arial" panose="020B0604020202020204" pitchFamily="34" charset="0"/>
            </a:endParaRPr>
          </a:p>
          <a:p>
            <a:pPr marL="541338" lvl="1">
              <a:spcBef>
                <a:spcPct val="50000"/>
              </a:spcBef>
              <a:buClr>
                <a:schemeClr val="accent2"/>
              </a:buClr>
            </a:pPr>
            <a:r>
              <a:rPr lang="fr-FR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sz="1800" dirty="0">
                <a:latin typeface="Arial" panose="020B0604020202020204" pitchFamily="34" charset="0"/>
              </a:rPr>
              <a:t>	Récupération de données (lecture)</a:t>
            </a:r>
          </a:p>
          <a:p>
            <a:pPr marL="541338" lvl="1">
              <a:spcBef>
                <a:spcPts val="0"/>
              </a:spcBef>
              <a:buClr>
                <a:schemeClr val="accent2"/>
              </a:buClr>
            </a:pPr>
            <a:r>
              <a:rPr lang="fr-FR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</a:t>
            </a:r>
            <a:r>
              <a:rPr lang="fr-FR" sz="1400" dirty="0">
                <a:latin typeface="Arial" panose="020B0604020202020204" pitchFamily="34" charset="0"/>
              </a:rPr>
              <a:t>	si supporté par l’agent, permet de récupérer un 				ensemble de données.</a:t>
            </a:r>
          </a:p>
          <a:p>
            <a:pPr marL="541338" lvl="1">
              <a:spcBef>
                <a:spcPct val="50000"/>
              </a:spcBef>
              <a:buClr>
                <a:schemeClr val="accent2"/>
              </a:buClr>
            </a:pPr>
            <a:r>
              <a:rPr lang="fr-FR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fr-FR" sz="1800" dirty="0">
                <a:latin typeface="Arial" panose="020B0604020202020204" pitchFamily="34" charset="0"/>
              </a:rPr>
              <a:t>	Modification de données/paramètres (écriture)</a:t>
            </a:r>
          </a:p>
          <a:p>
            <a:pPr marL="541338" lvl="1">
              <a:spcBef>
                <a:spcPct val="50000"/>
              </a:spcBef>
              <a:buClr>
                <a:schemeClr val="accent2"/>
              </a:buClr>
            </a:pPr>
            <a:r>
              <a:rPr lang="fr-FR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TRAP</a:t>
            </a:r>
            <a:r>
              <a:rPr lang="fr-FR" sz="1800" dirty="0">
                <a:latin typeface="Arial" panose="020B0604020202020204" pitchFamily="34" charset="0"/>
              </a:rPr>
              <a:t>	Envois </a:t>
            </a:r>
            <a:r>
              <a:rPr lang="fr-FR" sz="1800" dirty="0" smtClean="0">
                <a:latin typeface="Arial" panose="020B0604020202020204" pitchFamily="34" charset="0"/>
              </a:rPr>
              <a:t>d’alarmes.</a:t>
            </a:r>
          </a:p>
          <a:p>
            <a:pPr marL="541338" lvl="1"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Globalement mal adapté pour les modifications massives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GET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– SET – </a:t>
            </a:r>
            <a:r>
              <a:rPr lang="fr-CH" altLang="fr-FR" sz="1800" dirty="0" err="1">
                <a:solidFill>
                  <a:schemeClr val="bg1"/>
                </a:solidFill>
                <a:latin typeface="Arial" charset="0"/>
                <a:cs typeface="Arial" charset="0"/>
              </a:rPr>
              <a:t>Traps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modèle OAM&amp;P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663823" y="6280157"/>
            <a:ext cx="3275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Cisco </a:t>
            </a:r>
            <a:r>
              <a:rPr lang="fr-CH" sz="1050" dirty="0">
                <a:latin typeface="Arial" panose="020B0604020202020204" pitchFamily="34" charset="0"/>
                <a:cs typeface="Arial" panose="020B0604020202020204" pitchFamily="34" charset="0"/>
              </a:rPr>
              <a:t>Network Management Fundamentals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04" y="1267341"/>
            <a:ext cx="7928487" cy="498598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dirty="0"/>
              <a:t>Network management refers to the </a:t>
            </a:r>
            <a:r>
              <a:rPr lang="en-US" sz="1600" dirty="0">
                <a:solidFill>
                  <a:srgbClr val="0070C0"/>
                </a:solidFill>
              </a:rPr>
              <a:t>activities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methods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procedures</a:t>
            </a:r>
            <a:r>
              <a:rPr lang="en-US" sz="1600" dirty="0"/>
              <a:t>, and </a:t>
            </a:r>
            <a:r>
              <a:rPr lang="en-US" sz="1600" dirty="0">
                <a:solidFill>
                  <a:srgbClr val="0070C0"/>
                </a:solidFill>
              </a:rPr>
              <a:t>tools</a:t>
            </a:r>
            <a:r>
              <a:rPr lang="en-US" sz="1600" dirty="0"/>
              <a:t> that pertain to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operation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administration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maintenance</a:t>
            </a:r>
            <a:r>
              <a:rPr lang="en-US" sz="1600" dirty="0"/>
              <a:t>, and </a:t>
            </a:r>
            <a:r>
              <a:rPr lang="en-US" sz="1600" dirty="0">
                <a:solidFill>
                  <a:srgbClr val="FF0000"/>
                </a:solidFill>
              </a:rPr>
              <a:t>provisioning</a:t>
            </a:r>
            <a:r>
              <a:rPr lang="en-US" sz="1600" dirty="0"/>
              <a:t> of </a:t>
            </a:r>
            <a:r>
              <a:rPr lang="en-US" sz="1600" dirty="0">
                <a:solidFill>
                  <a:srgbClr val="339933"/>
                </a:solidFill>
              </a:rPr>
              <a:t>networked systems</a:t>
            </a:r>
            <a:r>
              <a:rPr lang="en-US" sz="1600" dirty="0"/>
              <a:t>.</a:t>
            </a:r>
            <a:br>
              <a:rPr lang="en-US" sz="1600" dirty="0"/>
            </a:br>
            <a:endParaRPr lang="en-US" sz="1600" dirty="0" smtClean="0"/>
          </a:p>
          <a:p>
            <a:r>
              <a:rPr lang="en-US" sz="1400" b="1" dirty="0" smtClean="0"/>
              <a:t>Operation</a:t>
            </a:r>
            <a:r>
              <a:rPr lang="en-US" sz="1400" i="1" dirty="0" smtClean="0"/>
              <a:t> </a:t>
            </a:r>
            <a:r>
              <a:rPr lang="en-US" sz="1400" dirty="0"/>
              <a:t>deals with </a:t>
            </a:r>
            <a:r>
              <a:rPr lang="en-US" sz="1400" dirty="0">
                <a:solidFill>
                  <a:srgbClr val="339933"/>
                </a:solidFill>
              </a:rPr>
              <a:t>keeping the network </a:t>
            </a:r>
            <a:r>
              <a:rPr lang="en-US" sz="1400" dirty="0"/>
              <a:t>(and the services that the network provides) </a:t>
            </a:r>
            <a:r>
              <a:rPr lang="en-US" sz="1400" dirty="0">
                <a:solidFill>
                  <a:srgbClr val="339933"/>
                </a:solidFill>
              </a:rPr>
              <a:t>up and</a:t>
            </a:r>
            <a:br>
              <a:rPr lang="en-US" sz="1400" dirty="0">
                <a:solidFill>
                  <a:srgbClr val="339933"/>
                </a:solidFill>
              </a:rPr>
            </a:br>
            <a:r>
              <a:rPr lang="en-US" sz="1400" dirty="0">
                <a:solidFill>
                  <a:srgbClr val="339933"/>
                </a:solidFill>
              </a:rPr>
              <a:t>running smoothly</a:t>
            </a:r>
            <a:r>
              <a:rPr lang="en-US" sz="1400" dirty="0"/>
              <a:t>. It includes monitoring the network to spot problems as soon as possible, ideally</a:t>
            </a:r>
            <a:br>
              <a:rPr lang="en-US" sz="1400" dirty="0"/>
            </a:br>
            <a:r>
              <a:rPr lang="en-US" sz="1400" dirty="0"/>
              <a:t>before a user is affected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Administration</a:t>
            </a:r>
            <a:r>
              <a:rPr lang="en-US" sz="1400" i="1" dirty="0"/>
              <a:t> </a:t>
            </a:r>
            <a:r>
              <a:rPr lang="en-US" sz="1400" dirty="0"/>
              <a:t>involves keeping track of resources in the network and how they are assigned. It</a:t>
            </a:r>
            <a:br>
              <a:rPr lang="en-US" sz="1400" dirty="0"/>
            </a:br>
            <a:r>
              <a:rPr lang="en-US" sz="1400" dirty="0"/>
              <a:t>deals with all the “housekeeping” that is necessary to </a:t>
            </a:r>
            <a:r>
              <a:rPr lang="en-US" sz="1400" dirty="0">
                <a:solidFill>
                  <a:srgbClr val="339933"/>
                </a:solidFill>
              </a:rPr>
              <a:t>keep things under control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Maintenance</a:t>
            </a:r>
            <a:r>
              <a:rPr lang="en-US" sz="1400" i="1" dirty="0"/>
              <a:t> </a:t>
            </a:r>
            <a:r>
              <a:rPr lang="en-US" sz="1400" dirty="0"/>
              <a:t>is concerned with </a:t>
            </a:r>
            <a:r>
              <a:rPr lang="en-US" sz="1400" dirty="0">
                <a:solidFill>
                  <a:srgbClr val="339933"/>
                </a:solidFill>
              </a:rPr>
              <a:t>performing repairs and upgrades</a:t>
            </a:r>
            <a:r>
              <a:rPr lang="en-US" sz="1400" dirty="0"/>
              <a:t>—for example, when a line card</a:t>
            </a:r>
            <a:br>
              <a:rPr lang="en-US" sz="1400" dirty="0"/>
            </a:br>
            <a:r>
              <a:rPr lang="en-US" sz="1400" dirty="0"/>
              <a:t>must be replaced, when a router needs a new operating system image with a patch, when a new</a:t>
            </a:r>
            <a:br>
              <a:rPr lang="en-US" sz="1400" dirty="0"/>
            </a:br>
            <a:r>
              <a:rPr lang="en-US" sz="1400" dirty="0"/>
              <a:t>switch is added to the network. Maintenance also involves corrective and preventive proactive</a:t>
            </a:r>
            <a:br>
              <a:rPr lang="en-US" sz="1400" dirty="0"/>
            </a:br>
            <a:r>
              <a:rPr lang="en-US" sz="1400" dirty="0"/>
              <a:t>measures such as </a:t>
            </a:r>
            <a:r>
              <a:rPr lang="en-US" sz="1400" dirty="0">
                <a:solidFill>
                  <a:srgbClr val="339933"/>
                </a:solidFill>
              </a:rPr>
              <a:t>adjusting device parameters as needed </a:t>
            </a:r>
            <a:r>
              <a:rPr lang="en-US" sz="1400" dirty="0"/>
              <a:t>and generally intervening as needed to</a:t>
            </a:r>
            <a:br>
              <a:rPr lang="en-US" sz="1400" dirty="0"/>
            </a:br>
            <a:r>
              <a:rPr lang="en-US" sz="1400" dirty="0"/>
              <a:t>make the managed network run “better</a:t>
            </a:r>
            <a:r>
              <a:rPr lang="en-US" sz="1400" dirty="0" smtClean="0"/>
              <a:t>.”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Provisioning</a:t>
            </a:r>
            <a:r>
              <a:rPr lang="en-US" sz="1400" i="1" dirty="0"/>
              <a:t> </a:t>
            </a:r>
            <a:r>
              <a:rPr lang="en-US" sz="1400" dirty="0"/>
              <a:t>is concerned with </a:t>
            </a:r>
            <a:r>
              <a:rPr lang="en-US" sz="1400" dirty="0">
                <a:solidFill>
                  <a:srgbClr val="339933"/>
                </a:solidFill>
              </a:rPr>
              <a:t>configuring resources </a:t>
            </a:r>
            <a:r>
              <a:rPr lang="en-US" sz="1400" dirty="0"/>
              <a:t>in the network to support a given service.</a:t>
            </a:r>
            <a:br>
              <a:rPr lang="en-US" sz="1400" dirty="0"/>
            </a:br>
            <a:r>
              <a:rPr lang="en-US" sz="1400" dirty="0"/>
              <a:t>For example, this might include setting up the network so that a new customer can receive voice</a:t>
            </a:r>
            <a:br>
              <a:rPr lang="en-US" sz="1400" dirty="0"/>
            </a:br>
            <a:r>
              <a:rPr lang="en-US" sz="1400" dirty="0"/>
              <a:t>service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modèle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OAM&amp;P</a:t>
            </a:r>
            <a:r>
              <a:rPr lang="en-US" sz="1600" dirty="0"/>
              <a:t/>
            </a:r>
            <a:br>
              <a:rPr lang="en-US" sz="1600" dirty="0"/>
            </a:b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206356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51589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implémente un mécanisme d’authentification basic, sous la forme de </a:t>
            </a:r>
            <a:r>
              <a:rPr lang="fr-FR" sz="1800" i="1" dirty="0">
                <a:latin typeface="Arial" panose="020B0604020202020204" pitchFamily="34" charset="0"/>
              </a:rPr>
              <a:t>chaîne de communauté </a:t>
            </a:r>
            <a:r>
              <a:rPr lang="fr-FR" sz="1800" dirty="0">
                <a:latin typeface="Arial" panose="020B0604020202020204" pitchFamily="34" charset="0"/>
              </a:rPr>
              <a:t>(</a:t>
            </a:r>
            <a:r>
              <a:rPr lang="fr-FR" sz="1800" i="1" dirty="0" err="1">
                <a:solidFill>
                  <a:schemeClr val="accent2"/>
                </a:solidFill>
                <a:latin typeface="Arial" panose="020B0604020202020204" pitchFamily="34" charset="0"/>
              </a:rPr>
              <a:t>community</a:t>
            </a:r>
            <a:r>
              <a:rPr lang="fr-FR" sz="1800" i="1" dirty="0">
                <a:solidFill>
                  <a:schemeClr val="accent2"/>
                </a:solidFill>
                <a:latin typeface="Arial" panose="020B0604020202020204" pitchFamily="34" charset="0"/>
              </a:rPr>
              <a:t> string</a:t>
            </a:r>
            <a:r>
              <a:rPr lang="fr-FR" sz="1800" dirty="0">
                <a:latin typeface="Arial" panose="020B0604020202020204" pitchFamily="34" charset="0"/>
              </a:rPr>
              <a:t>) définissant deux types d’accès.</a:t>
            </a: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FR" sz="1800" dirty="0">
                <a:latin typeface="Arial" panose="020B0604020202020204" pitchFamily="34" charset="0"/>
              </a:rPr>
              <a:t>Lecture seulement	par défaut: </a:t>
            </a:r>
            <a:r>
              <a:rPr lang="fr-FR" sz="1800" i="1" dirty="0">
                <a:latin typeface="Arial" panose="020B0604020202020204" pitchFamily="34" charset="0"/>
              </a:rPr>
              <a:t>public</a:t>
            </a:r>
          </a:p>
          <a:p>
            <a:pPr lvl="2">
              <a:spcBef>
                <a:spcPct val="50000"/>
              </a:spcBef>
              <a:buClr>
                <a:schemeClr val="accent2"/>
              </a:buClr>
            </a:pPr>
            <a:r>
              <a:rPr lang="fr-FR" sz="1800" dirty="0">
                <a:latin typeface="Arial" panose="020B0604020202020204" pitchFamily="34" charset="0"/>
              </a:rPr>
              <a:t>Ecriture et lecture		par défaut: </a:t>
            </a:r>
            <a:r>
              <a:rPr lang="fr-FR" sz="1800" i="1" dirty="0" err="1">
                <a:latin typeface="Arial" panose="020B0604020202020204" pitchFamily="34" charset="0"/>
              </a:rPr>
              <a:t>private</a:t>
            </a:r>
            <a:endParaRPr lang="fr-FR" sz="1800" i="1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Jusqu’à la version 2, les </a:t>
            </a:r>
            <a:r>
              <a:rPr lang="fr-FR" sz="1800" dirty="0" err="1">
                <a:latin typeface="Arial" panose="020B0604020202020204" pitchFamily="34" charset="0"/>
              </a:rPr>
              <a:t>communities</a:t>
            </a:r>
            <a:r>
              <a:rPr lang="fr-FR" sz="1800" dirty="0">
                <a:latin typeface="Arial" panose="020B0604020202020204" pitchFamily="34" charset="0"/>
              </a:rPr>
              <a:t> strings sont </a:t>
            </a:r>
            <a:r>
              <a:rPr lang="fr-FR" sz="1800" dirty="0" smtClean="0">
                <a:latin typeface="Arial" panose="020B0604020202020204" pitchFamily="34" charset="0"/>
              </a:rPr>
              <a:t>transmises </a:t>
            </a:r>
            <a:r>
              <a:rPr lang="fr-FR" sz="1800" dirty="0">
                <a:latin typeface="Arial" panose="020B0604020202020204" pitchFamily="34" charset="0"/>
              </a:rPr>
              <a:t>en clair à travers le réseau !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Bonne pratique: prévoir un VLAN de management et/ou des ACL pour autoriser les consoles de management à accéder aux agents.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authentification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2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6"/>
            <a:ext cx="7515896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SNMP v3 sécurise l’authentification en remplaçant les </a:t>
            </a:r>
            <a:r>
              <a:rPr lang="fr-FR" sz="1800" i="1" dirty="0" err="1">
                <a:latin typeface="Arial" panose="020B0604020202020204" pitchFamily="34" charset="0"/>
              </a:rPr>
              <a:t>community</a:t>
            </a:r>
            <a:r>
              <a:rPr lang="fr-FR" sz="1800" i="1" dirty="0">
                <a:latin typeface="Arial" panose="020B0604020202020204" pitchFamily="34" charset="0"/>
              </a:rPr>
              <a:t> string</a:t>
            </a:r>
            <a:r>
              <a:rPr lang="fr-FR" sz="1800" dirty="0">
                <a:latin typeface="Arial" panose="020B0604020202020204" pitchFamily="34" charset="0"/>
              </a:rPr>
              <a:t> par 3 modes d’authentification: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fr-CH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noAuthNoPriv</a:t>
            </a:r>
            <a:r>
              <a:rPr lang="fr-CH" sz="1800" dirty="0"/>
              <a:t>	</a:t>
            </a:r>
            <a:r>
              <a:rPr lang="fr-CH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r>
              <a:rPr lang="fr-CH" sz="1800" dirty="0">
                <a:latin typeface="Arial" panose="020B0604020202020204" pitchFamily="34" charset="0"/>
                <a:cs typeface="Arial" panose="020B0604020202020204" pitchFamily="34" charset="0"/>
              </a:rPr>
              <a:t> 		sans chiffrement</a:t>
            </a: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fr-CH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authNoPriv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H" sz="1800" i="1" dirty="0">
                <a:latin typeface="Arial" panose="020B0604020202020204" pitchFamily="34" charset="0"/>
                <a:cs typeface="Arial" panose="020B0604020202020204" pitchFamily="34" charset="0"/>
              </a:rPr>
              <a:t>HMAC-MD5</a:t>
            </a:r>
            <a:r>
              <a:rPr lang="fr-CH" sz="18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fr-CH" sz="1800" i="1" dirty="0">
                <a:latin typeface="Arial" panose="020B0604020202020204" pitchFamily="34" charset="0"/>
                <a:cs typeface="Arial" panose="020B0604020202020204" pitchFamily="34" charset="0"/>
              </a:rPr>
              <a:t>SHA</a:t>
            </a:r>
            <a:r>
              <a:rPr lang="fr-CH" sz="1800" dirty="0"/>
              <a:t>	</a:t>
            </a:r>
            <a:r>
              <a:rPr lang="fr-CH" sz="1800" dirty="0">
                <a:latin typeface="Arial" panose="020B0604020202020204" pitchFamily="34" charset="0"/>
                <a:cs typeface="Arial" panose="020B0604020202020204" pitchFamily="34" charset="0"/>
              </a:rPr>
              <a:t>sans chiffrement</a:t>
            </a:r>
            <a:endParaRPr lang="fr-CH" sz="1800" dirty="0"/>
          </a:p>
          <a:p>
            <a:pPr lvl="6">
              <a:buClr>
                <a:schemeClr val="accent2"/>
              </a:buClr>
            </a:pPr>
            <a:r>
              <a:rPr lang="fr-CH" sz="1800" i="1" dirty="0"/>
              <a:t>	</a:t>
            </a:r>
            <a:endParaRPr lang="fr-CH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chemeClr val="accent2"/>
              </a:buClr>
            </a:pPr>
            <a:r>
              <a:rPr lang="fr-CH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authPriv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H" sz="1800" i="1" dirty="0">
                <a:latin typeface="Arial" panose="020B0604020202020204" pitchFamily="34" charset="0"/>
                <a:cs typeface="Arial" panose="020B0604020202020204" pitchFamily="34" charset="0"/>
              </a:rPr>
              <a:t>HMAC-MD5</a:t>
            </a:r>
            <a:r>
              <a:rPr lang="fr-CH" sz="18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fr-CH" sz="1800" i="1" dirty="0">
                <a:latin typeface="Arial" panose="020B0604020202020204" pitchFamily="34" charset="0"/>
                <a:cs typeface="Arial" panose="020B0604020202020204" pitchFamily="34" charset="0"/>
              </a:rPr>
              <a:t>SHA	DES 56-bits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  <a:cs typeface="Arial" panose="020B0604020202020204" pitchFamily="34" charset="0"/>
              </a:rPr>
              <a:t>SNMP v3 n’est pas implémenté par tous les équipements.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authentification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515896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Les données accessibles par SNMP sont normalisées / formalisées / </a:t>
            </a:r>
            <a:r>
              <a:rPr lang="fr-FR" sz="1800" b="1" dirty="0">
                <a:latin typeface="Arial" panose="020B0604020202020204" pitchFamily="34" charset="0"/>
              </a:rPr>
              <a:t>modélisées</a:t>
            </a:r>
            <a:r>
              <a:rPr lang="fr-FR" sz="1800" dirty="0">
                <a:latin typeface="Arial" panose="020B0604020202020204" pitchFamily="34" charset="0"/>
              </a:rPr>
              <a:t> par l’intermédiaire d’un </a:t>
            </a:r>
            <a:r>
              <a:rPr lang="fr-FR" sz="1800" dirty="0">
                <a:solidFill>
                  <a:schemeClr val="accent2"/>
                </a:solidFill>
                <a:latin typeface="Arial" panose="020B0604020202020204" pitchFamily="34" charset="0"/>
              </a:rPr>
              <a:t>schéma</a:t>
            </a:r>
            <a:r>
              <a:rPr lang="fr-FR" sz="1800" dirty="0">
                <a:latin typeface="Arial" panose="020B0604020202020204" pitchFamily="34" charset="0"/>
              </a:rPr>
              <a:t> de données.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Arial" panose="020B0604020202020204" pitchFamily="34" charset="0"/>
              </a:rPr>
              <a:t>Assure l’interopérabilité </a:t>
            </a:r>
            <a:r>
              <a:rPr lang="fr-FR" sz="1600" dirty="0">
                <a:latin typeface="Arial" panose="020B0604020202020204" pitchFamily="34" charset="0"/>
              </a:rPr>
              <a:t>entre agents et console.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 schéma est contenu dans une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MIB</a:t>
            </a:r>
            <a:r>
              <a:rPr lang="fr-FR" sz="1800" dirty="0">
                <a:latin typeface="Arial" panose="020B0604020202020204" pitchFamily="34" charset="0"/>
              </a:rPr>
              <a:t> (</a:t>
            </a:r>
            <a:r>
              <a:rPr lang="fr-FR" sz="1800" i="1" dirty="0">
                <a:latin typeface="Arial" panose="020B0604020202020204" pitchFamily="34" charset="0"/>
              </a:rPr>
              <a:t>Management Information </a:t>
            </a:r>
            <a:r>
              <a:rPr lang="fr-FR" sz="1800" i="1" dirty="0" smtClean="0">
                <a:latin typeface="Arial" panose="020B0604020202020204" pitchFamily="34" charset="0"/>
              </a:rPr>
              <a:t>Base</a:t>
            </a:r>
            <a:r>
              <a:rPr lang="fr-FR" sz="1800" dirty="0" smtClean="0">
                <a:latin typeface="Arial" panose="020B0604020202020204" pitchFamily="34" charset="0"/>
              </a:rPr>
              <a:t>)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La MIB définit </a:t>
            </a:r>
            <a:r>
              <a:rPr lang="fr-FR" sz="1800" dirty="0">
                <a:latin typeface="Arial" panose="020B0604020202020204" pitchFamily="34" charset="0"/>
              </a:rPr>
              <a:t>d</a:t>
            </a:r>
            <a:r>
              <a:rPr lang="fr-FR" sz="1800" dirty="0" smtClean="0">
                <a:latin typeface="Arial" panose="020B0604020202020204" pitchFamily="34" charset="0"/>
              </a:rPr>
              <a:t>es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objets</a:t>
            </a:r>
            <a:r>
              <a:rPr lang="fr-FR" sz="1800" dirty="0">
                <a:latin typeface="Arial" panose="020B0604020202020204" pitchFamily="34" charset="0"/>
              </a:rPr>
              <a:t> </a:t>
            </a:r>
            <a:r>
              <a:rPr lang="fr-FR" sz="1800" dirty="0" smtClean="0">
                <a:latin typeface="Arial" panose="020B0604020202020204" pitchFamily="34" charset="0"/>
              </a:rPr>
              <a:t>(</a:t>
            </a:r>
            <a:r>
              <a:rPr lang="fr-FR" sz="1800" i="1" dirty="0" smtClean="0">
                <a:latin typeface="Arial" panose="020B0604020202020204" pitchFamily="34" charset="0"/>
              </a:rPr>
              <a:t>MO - </a:t>
            </a:r>
            <a:r>
              <a:rPr lang="fr-FR" sz="1800" i="1" dirty="0" err="1" smtClean="0">
                <a:latin typeface="Arial" panose="020B0604020202020204" pitchFamily="34" charset="0"/>
              </a:rPr>
              <a:t>Managed</a:t>
            </a:r>
            <a:r>
              <a:rPr lang="fr-FR" sz="1800" i="1" dirty="0" smtClean="0">
                <a:latin typeface="Arial" panose="020B0604020202020204" pitchFamily="34" charset="0"/>
              </a:rPr>
              <a:t> </a:t>
            </a:r>
            <a:r>
              <a:rPr lang="fr-FR" sz="1800" i="1" dirty="0" err="1" smtClean="0">
                <a:latin typeface="Arial" panose="020B0604020202020204" pitchFamily="34" charset="0"/>
              </a:rPr>
              <a:t>Objects</a:t>
            </a:r>
            <a:r>
              <a:rPr lang="fr-FR" sz="1800" dirty="0">
                <a:latin typeface="Arial" panose="020B0604020202020204" pitchFamily="34" charset="0"/>
              </a:rPr>
              <a:t>) supportés par un équipement / agent</a:t>
            </a:r>
            <a:endParaRPr lang="fr-FR" sz="1800" dirty="0" smtClean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Chaque objet est défini par des </a:t>
            </a:r>
            <a:r>
              <a:rPr lang="fr-FR" sz="1800" dirty="0">
                <a:solidFill>
                  <a:srgbClr val="3333FF"/>
                </a:solidFill>
                <a:latin typeface="Arial" charset="0"/>
                <a:cs typeface="Arial" charset="0"/>
              </a:rPr>
              <a:t>attributs</a:t>
            </a:r>
            <a:r>
              <a:rPr lang="fr-FR" sz="1800" dirty="0">
                <a:latin typeface="Arial" panose="020B0604020202020204" pitchFamily="34" charset="0"/>
              </a:rPr>
              <a:t> (données) </a:t>
            </a:r>
            <a:r>
              <a:rPr lang="fr-FR" sz="1800" dirty="0" smtClean="0">
                <a:latin typeface="Arial" panose="020B0604020202020204" pitchFamily="34" charset="0"/>
              </a:rPr>
              <a:t>et des </a:t>
            </a:r>
            <a:r>
              <a:rPr lang="fr-FR" sz="1800" dirty="0" smtClean="0">
                <a:solidFill>
                  <a:srgbClr val="3333FF"/>
                </a:solidFill>
                <a:latin typeface="Arial" charset="0"/>
                <a:cs typeface="Arial" charset="0"/>
              </a:rPr>
              <a:t>méthodes</a:t>
            </a:r>
            <a:r>
              <a:rPr lang="fr-FR" sz="1800" dirty="0" smtClean="0">
                <a:latin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(actions) qui peuvent </a:t>
            </a:r>
            <a:r>
              <a:rPr lang="fr-FR" sz="1800" dirty="0" smtClean="0">
                <a:latin typeface="Arial" panose="020B0604020202020204" pitchFamily="34" charset="0"/>
              </a:rPr>
              <a:t>y être </a:t>
            </a:r>
            <a:r>
              <a:rPr lang="fr-FR" sz="1800" dirty="0">
                <a:latin typeface="Arial" panose="020B0604020202020204" pitchFamily="34" charset="0"/>
              </a:rPr>
              <a:t>appliquées.</a:t>
            </a:r>
          </a:p>
          <a:p>
            <a:pPr marL="539750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tabLst>
                <a:tab pos="539750" algn="l"/>
              </a:tabLst>
            </a:pPr>
            <a:r>
              <a:rPr lang="fr-FR" sz="1600" dirty="0">
                <a:latin typeface="Arial" panose="020B0604020202020204" pitchFamily="34" charset="0"/>
              </a:rPr>
              <a:t>Selon le modèle </a:t>
            </a:r>
            <a:r>
              <a:rPr lang="fr-FR" sz="1600" dirty="0">
                <a:solidFill>
                  <a:srgbClr val="3333FF"/>
                </a:solidFill>
                <a:latin typeface="Arial" charset="0"/>
                <a:cs typeface="Arial" charset="0"/>
              </a:rPr>
              <a:t>SMI</a:t>
            </a:r>
            <a:r>
              <a:rPr lang="fr-FR" sz="1600" dirty="0">
                <a:latin typeface="Arial" panose="020B0604020202020204" pitchFamily="34" charset="0"/>
              </a:rPr>
              <a:t> (</a:t>
            </a:r>
            <a:r>
              <a:rPr lang="fr-FR" sz="1600" i="1" dirty="0">
                <a:latin typeface="Arial" panose="020B0604020202020204" pitchFamily="34" charset="0"/>
              </a:rPr>
              <a:t>Structure of Management Information</a:t>
            </a:r>
            <a:r>
              <a:rPr lang="fr-FR" sz="1600" dirty="0">
                <a:latin typeface="Arial" panose="020B0604020202020204" pitchFamily="34" charset="0"/>
              </a:rPr>
              <a:t>), découlant de la syntaxe ASN.1 (</a:t>
            </a:r>
            <a:r>
              <a:rPr lang="fr-FR" sz="1600" i="1" dirty="0">
                <a:latin typeface="Arial" panose="020B0604020202020204" pitchFamily="34" charset="0"/>
              </a:rPr>
              <a:t>Abstract </a:t>
            </a:r>
            <a:r>
              <a:rPr lang="fr-FR" sz="1600" i="1" dirty="0" err="1">
                <a:latin typeface="Arial" panose="020B0604020202020204" pitchFamily="34" charset="0"/>
              </a:rPr>
              <a:t>Syntax</a:t>
            </a:r>
            <a:r>
              <a:rPr lang="fr-FR" sz="1600" i="1" dirty="0">
                <a:latin typeface="Arial" panose="020B0604020202020204" pitchFamily="34" charset="0"/>
              </a:rPr>
              <a:t> Notation One</a:t>
            </a:r>
            <a:r>
              <a:rPr lang="fr-FR" sz="1600" dirty="0">
                <a:latin typeface="Arial" panose="020B0604020202020204" pitchFamily="34" charset="0"/>
              </a:rPr>
              <a:t>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latin typeface="Arial" panose="020B0604020202020204" pitchFamily="34" charset="0"/>
              </a:rPr>
              <a:t>Il doit y avoir concordance entre la MIB à disposition de la console et les objets </a:t>
            </a:r>
            <a:r>
              <a:rPr lang="fr-FR" sz="1600" dirty="0" smtClean="0">
                <a:latin typeface="Arial" panose="020B0604020202020204" pitchFamily="34" charset="0"/>
              </a:rPr>
              <a:t>réellement implémentés </a:t>
            </a:r>
            <a:r>
              <a:rPr lang="fr-FR" sz="1600" dirty="0">
                <a:latin typeface="Arial" panose="020B0604020202020204" pitchFamily="34" charset="0"/>
              </a:rPr>
              <a:t>dans l’agent cible.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515896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MIB est une base de données en arborescence, matérialisée par un/des fichiers textes structurés.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Chaque objet est référencé par son </a:t>
            </a:r>
            <a:r>
              <a:rPr lang="fr-FR" sz="1800" dirty="0">
                <a:solidFill>
                  <a:schemeClr val="accent2"/>
                </a:solidFill>
                <a:latin typeface="Arial" panose="020B0604020202020204" pitchFamily="34" charset="0"/>
              </a:rPr>
              <a:t>OID</a:t>
            </a:r>
            <a:r>
              <a:rPr lang="fr-FR" sz="1800" dirty="0">
                <a:latin typeface="Arial" panose="020B0604020202020204" pitchFamily="34" charset="0"/>
              </a:rPr>
              <a:t> (Object ID), reflétant sa position (adresse) dans l’arborescence.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Une partie du schéma / de l’arborescence est standard à tous les équipements supportant SNMP (« </a:t>
            </a:r>
            <a:r>
              <a:rPr lang="fr-FR" sz="1800" dirty="0">
                <a:solidFill>
                  <a:schemeClr val="accent6"/>
                </a:solidFill>
                <a:latin typeface="Arial" panose="020B0604020202020204" pitchFamily="34" charset="0"/>
              </a:rPr>
              <a:t>MIB standard</a:t>
            </a:r>
            <a:r>
              <a:rPr lang="fr-FR" sz="1800" dirty="0">
                <a:latin typeface="Arial" panose="020B0604020202020204" pitchFamily="34" charset="0"/>
              </a:rPr>
              <a:t> » ou « </a:t>
            </a:r>
            <a:r>
              <a:rPr lang="fr-FR" sz="1800" dirty="0">
                <a:solidFill>
                  <a:schemeClr val="accent6"/>
                </a:solidFill>
                <a:latin typeface="Arial" panose="020B0604020202020204" pitchFamily="34" charset="0"/>
              </a:rPr>
              <a:t>MIB-2</a:t>
            </a:r>
            <a:r>
              <a:rPr lang="fr-FR" sz="1800" dirty="0">
                <a:latin typeface="Arial" panose="020B0604020202020204" pitchFamily="34" charset="0"/>
              </a:rPr>
              <a:t> », RFC 1213).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Chaque fabricant d’équipement peut compléter ses agents et implémenter ses propres objets, décrit dans une extension au schéma standard sous la forme d’une « </a:t>
            </a:r>
            <a:r>
              <a:rPr lang="fr-FR" sz="1800" dirty="0">
                <a:solidFill>
                  <a:schemeClr val="accent6"/>
                </a:solidFill>
                <a:latin typeface="Arial" panose="020B0604020202020204" pitchFamily="34" charset="0"/>
              </a:rPr>
              <a:t>MIB privée</a:t>
            </a:r>
            <a:r>
              <a:rPr lang="fr-FR" sz="1800" dirty="0">
                <a:latin typeface="Arial" panose="020B0604020202020204" pitchFamily="34" charset="0"/>
              </a:rPr>
              <a:t> ».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6" y="1265766"/>
            <a:ext cx="751589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MIB est une base de données en arborescence, matérialisée par un/des fichiers textes structurés.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Pour pouvoir interroger un équipement, il faut intégrer le fichier (MIB) de description à la console.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MIB est stockée dans un fichier texte, avec une syntaxe normalisée.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Plusieurs fichiers peuvent être nécessaires pour construire la MIB complète correspondant à un agent.</a:t>
            </a:r>
          </a:p>
          <a:p>
            <a:pPr marL="896938" lvl="2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MIB est une agrégation de </a:t>
            </a:r>
            <a:r>
              <a:rPr lang="fr-FR" sz="1800" dirty="0" err="1">
                <a:latin typeface="Arial" panose="020B0604020202020204" pitchFamily="34" charset="0"/>
              </a:rPr>
              <a:t>MIBs</a:t>
            </a:r>
            <a:r>
              <a:rPr lang="fr-FR" sz="1800" dirty="0">
                <a:latin typeface="Arial" panose="020B0604020202020204" pitchFamily="34" charset="0"/>
              </a:rPr>
              <a:t> partielles.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82133" y="1278916"/>
            <a:ext cx="762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MIB (MIB-2 + MIB privées) permet de connaître:</a:t>
            </a:r>
          </a:p>
          <a:p>
            <a:pPr marL="541338" lvl="3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Les objets disponibles sur l’équipement cible (routeur, etc.) et leur adresse (via leur </a:t>
            </a:r>
            <a:r>
              <a:rPr lang="fr-FR" sz="1800" i="1" dirty="0">
                <a:latin typeface="Arial" panose="020B0604020202020204" pitchFamily="34" charset="0"/>
              </a:rPr>
              <a:t>OID</a:t>
            </a:r>
            <a:r>
              <a:rPr lang="fr-FR" sz="1800" dirty="0">
                <a:latin typeface="Arial" panose="020B0604020202020204" pitchFamily="34" charset="0"/>
              </a:rPr>
              <a:t>).</a:t>
            </a:r>
          </a:p>
          <a:p>
            <a:pPr marL="541338" lvl="3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Les caractéristiques (attributs) de l’objet (description, nom, type).</a:t>
            </a:r>
          </a:p>
          <a:p>
            <a:pPr marL="541338" lvl="3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liste et la description des alarmes (objets </a:t>
            </a:r>
            <a:r>
              <a:rPr lang="fr-FR" sz="1800" i="1" dirty="0" err="1">
                <a:latin typeface="Arial" panose="020B0604020202020204" pitchFamily="34" charset="0"/>
              </a:rPr>
              <a:t>traps</a:t>
            </a:r>
            <a:r>
              <a:rPr lang="fr-FR" sz="1800" dirty="0">
                <a:latin typeface="Arial" panose="020B0604020202020204" pitchFamily="34" charset="0"/>
              </a:rPr>
              <a:t>) disponibles sur l’agent</a:t>
            </a:r>
          </a:p>
          <a:p>
            <a:pPr marL="541338" lvl="3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La requête SNMP demande à l’agent SNMP de retourner la valeur pour un attribut d’un objet / OID.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9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ocument 3"/>
          <p:cNvSpPr/>
          <p:nvPr/>
        </p:nvSpPr>
        <p:spPr bwMode="auto">
          <a:xfrm>
            <a:off x="517582" y="843566"/>
            <a:ext cx="8384875" cy="6014434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CISCO-SMI DEFINITIONS ::= BEGIN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IMPORTS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MODULE-IDENTITY,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OBJECT-IDENTITY,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enterprises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FROM SNMPv2-SMI;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assigned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by IANA</a:t>
            </a: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ciscoProducts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OBJECT-IDENTITY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STATUS      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ciscoProducts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 IDENTIFIER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sysObjectID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values are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assigned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values are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 CISCO-PRODUCTS-MIB."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::= {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 }</a:t>
            </a: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 OBJECT-IDENTITY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STATUS      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Subtree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beneath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pre-10.2 MIBS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were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::= {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 }</a:t>
            </a: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temporary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OBJECT-IDENTITY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STATUS      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Subtree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beneath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pre-10.2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experiments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were</a:t>
            </a:r>
            <a:endParaRPr lang="fr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placed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::= { </a:t>
            </a:r>
            <a:r>
              <a:rPr lang="fr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</a:t>
            </a:r>
            <a:r>
              <a:rPr lang="fr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 }</a:t>
            </a:r>
            <a:endParaRPr kumimoji="0" lang="fr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65200" y="1265767"/>
            <a:ext cx="75158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Arborescence de la MIB (extrait)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08" y="2058402"/>
            <a:ext cx="6448425" cy="3390900"/>
          </a:xfrm>
          <a:prstGeom prst="rect">
            <a:avLst/>
          </a:prstGeom>
        </p:spPr>
      </p:pic>
      <p:sp>
        <p:nvSpPr>
          <p:cNvPr id="6" name="Forme libre 5"/>
          <p:cNvSpPr/>
          <p:nvPr/>
        </p:nvSpPr>
        <p:spPr bwMode="auto">
          <a:xfrm>
            <a:off x="4420998" y="2315361"/>
            <a:ext cx="1535185" cy="2726422"/>
          </a:xfrm>
          <a:custGeom>
            <a:avLst/>
            <a:gdLst>
              <a:gd name="connsiteX0" fmla="*/ 0 w 1535185"/>
              <a:gd name="connsiteY0" fmla="*/ 0 h 2726422"/>
              <a:gd name="connsiteX1" fmla="*/ 8389 w 1535185"/>
              <a:gd name="connsiteY1" fmla="*/ 503340 h 2726422"/>
              <a:gd name="connsiteX2" fmla="*/ 25167 w 1535185"/>
              <a:gd name="connsiteY2" fmla="*/ 595619 h 2726422"/>
              <a:gd name="connsiteX3" fmla="*/ 50334 w 1535185"/>
              <a:gd name="connsiteY3" fmla="*/ 746621 h 2726422"/>
              <a:gd name="connsiteX4" fmla="*/ 75501 w 1535185"/>
              <a:gd name="connsiteY4" fmla="*/ 872456 h 2726422"/>
              <a:gd name="connsiteX5" fmla="*/ 83890 w 1535185"/>
              <a:gd name="connsiteY5" fmla="*/ 1174459 h 2726422"/>
              <a:gd name="connsiteX6" fmla="*/ 100668 w 1535185"/>
              <a:gd name="connsiteY6" fmla="*/ 1241571 h 2726422"/>
              <a:gd name="connsiteX7" fmla="*/ 134224 w 1535185"/>
              <a:gd name="connsiteY7" fmla="*/ 1308683 h 2726422"/>
              <a:gd name="connsiteX8" fmla="*/ 159391 w 1535185"/>
              <a:gd name="connsiteY8" fmla="*/ 1325461 h 2726422"/>
              <a:gd name="connsiteX9" fmla="*/ 226503 w 1535185"/>
              <a:gd name="connsiteY9" fmla="*/ 1384184 h 2726422"/>
              <a:gd name="connsiteX10" fmla="*/ 251670 w 1535185"/>
              <a:gd name="connsiteY10" fmla="*/ 1392573 h 2726422"/>
              <a:gd name="connsiteX11" fmla="*/ 318782 w 1535185"/>
              <a:gd name="connsiteY11" fmla="*/ 1426129 h 2726422"/>
              <a:gd name="connsiteX12" fmla="*/ 402672 w 1535185"/>
              <a:gd name="connsiteY12" fmla="*/ 1442907 h 2726422"/>
              <a:gd name="connsiteX13" fmla="*/ 436228 w 1535185"/>
              <a:gd name="connsiteY13" fmla="*/ 1451296 h 2726422"/>
              <a:gd name="connsiteX14" fmla="*/ 478173 w 1535185"/>
              <a:gd name="connsiteY14" fmla="*/ 1459685 h 2726422"/>
              <a:gd name="connsiteX15" fmla="*/ 545285 w 1535185"/>
              <a:gd name="connsiteY15" fmla="*/ 1476463 h 2726422"/>
              <a:gd name="connsiteX16" fmla="*/ 578841 w 1535185"/>
              <a:gd name="connsiteY16" fmla="*/ 1484852 h 2726422"/>
              <a:gd name="connsiteX17" fmla="*/ 713064 w 1535185"/>
              <a:gd name="connsiteY17" fmla="*/ 1510019 h 2726422"/>
              <a:gd name="connsiteX18" fmla="*/ 738231 w 1535185"/>
              <a:gd name="connsiteY18" fmla="*/ 1518408 h 2726422"/>
              <a:gd name="connsiteX19" fmla="*/ 830510 w 1535185"/>
              <a:gd name="connsiteY19" fmla="*/ 1526797 h 2726422"/>
              <a:gd name="connsiteX20" fmla="*/ 998290 w 1535185"/>
              <a:gd name="connsiteY20" fmla="*/ 1543575 h 2726422"/>
              <a:gd name="connsiteX21" fmla="*/ 1057013 w 1535185"/>
              <a:gd name="connsiteY21" fmla="*/ 1568742 h 2726422"/>
              <a:gd name="connsiteX22" fmla="*/ 1082180 w 1535185"/>
              <a:gd name="connsiteY22" fmla="*/ 1577131 h 2726422"/>
              <a:gd name="connsiteX23" fmla="*/ 1174459 w 1535185"/>
              <a:gd name="connsiteY23" fmla="*/ 1644243 h 2726422"/>
              <a:gd name="connsiteX24" fmla="*/ 1208015 w 1535185"/>
              <a:gd name="connsiteY24" fmla="*/ 1694577 h 2726422"/>
              <a:gd name="connsiteX25" fmla="*/ 1233182 w 1535185"/>
              <a:gd name="connsiteY25" fmla="*/ 1719744 h 2726422"/>
              <a:gd name="connsiteX26" fmla="*/ 1266738 w 1535185"/>
              <a:gd name="connsiteY26" fmla="*/ 1770078 h 2726422"/>
              <a:gd name="connsiteX27" fmla="*/ 1291905 w 1535185"/>
              <a:gd name="connsiteY27" fmla="*/ 1803633 h 2726422"/>
              <a:gd name="connsiteX28" fmla="*/ 1317072 w 1535185"/>
              <a:gd name="connsiteY28" fmla="*/ 1853967 h 2726422"/>
              <a:gd name="connsiteX29" fmla="*/ 1342239 w 1535185"/>
              <a:gd name="connsiteY29" fmla="*/ 1904301 h 2726422"/>
              <a:gd name="connsiteX30" fmla="*/ 1350628 w 1535185"/>
              <a:gd name="connsiteY30" fmla="*/ 1937857 h 2726422"/>
              <a:gd name="connsiteX31" fmla="*/ 1367406 w 1535185"/>
              <a:gd name="connsiteY31" fmla="*/ 1979802 h 2726422"/>
              <a:gd name="connsiteX32" fmla="*/ 1375795 w 1535185"/>
              <a:gd name="connsiteY32" fmla="*/ 2021747 h 2726422"/>
              <a:gd name="connsiteX33" fmla="*/ 1392573 w 1535185"/>
              <a:gd name="connsiteY33" fmla="*/ 2072081 h 2726422"/>
              <a:gd name="connsiteX34" fmla="*/ 1400962 w 1535185"/>
              <a:gd name="connsiteY34" fmla="*/ 2114026 h 2726422"/>
              <a:gd name="connsiteX35" fmla="*/ 1409351 w 1535185"/>
              <a:gd name="connsiteY35" fmla="*/ 2147582 h 2726422"/>
              <a:gd name="connsiteX36" fmla="*/ 1426129 w 1535185"/>
              <a:gd name="connsiteY36" fmla="*/ 2231472 h 2726422"/>
              <a:gd name="connsiteX37" fmla="*/ 1434518 w 1535185"/>
              <a:gd name="connsiteY37" fmla="*/ 2273417 h 2726422"/>
              <a:gd name="connsiteX38" fmla="*/ 1442907 w 1535185"/>
              <a:gd name="connsiteY38" fmla="*/ 2298584 h 2726422"/>
              <a:gd name="connsiteX39" fmla="*/ 1451296 w 1535185"/>
              <a:gd name="connsiteY39" fmla="*/ 2348918 h 2726422"/>
              <a:gd name="connsiteX40" fmla="*/ 1468074 w 1535185"/>
              <a:gd name="connsiteY40" fmla="*/ 2407641 h 2726422"/>
              <a:gd name="connsiteX41" fmla="*/ 1476463 w 1535185"/>
              <a:gd name="connsiteY41" fmla="*/ 2466364 h 2726422"/>
              <a:gd name="connsiteX42" fmla="*/ 1484852 w 1535185"/>
              <a:gd name="connsiteY42" fmla="*/ 2491531 h 2726422"/>
              <a:gd name="connsiteX43" fmla="*/ 1493241 w 1535185"/>
              <a:gd name="connsiteY43" fmla="*/ 2541865 h 2726422"/>
              <a:gd name="connsiteX44" fmla="*/ 1501630 w 1535185"/>
              <a:gd name="connsiteY44" fmla="*/ 2567032 h 2726422"/>
              <a:gd name="connsiteX45" fmla="*/ 1510019 w 1535185"/>
              <a:gd name="connsiteY45" fmla="*/ 2608977 h 2726422"/>
              <a:gd name="connsiteX46" fmla="*/ 1518408 w 1535185"/>
              <a:gd name="connsiteY46" fmla="*/ 2642533 h 2726422"/>
              <a:gd name="connsiteX47" fmla="*/ 1526796 w 1535185"/>
              <a:gd name="connsiteY47" fmla="*/ 2701256 h 2726422"/>
              <a:gd name="connsiteX48" fmla="*/ 1535185 w 1535185"/>
              <a:gd name="connsiteY48" fmla="*/ 2726422 h 2726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35185" h="2726422">
                <a:moveTo>
                  <a:pt x="0" y="0"/>
                </a:moveTo>
                <a:cubicBezTo>
                  <a:pt x="2796" y="167780"/>
                  <a:pt x="1305" y="335686"/>
                  <a:pt x="8389" y="503340"/>
                </a:cubicBezTo>
                <a:cubicBezTo>
                  <a:pt x="9709" y="534576"/>
                  <a:pt x="20291" y="564738"/>
                  <a:pt x="25167" y="595619"/>
                </a:cubicBezTo>
                <a:cubicBezTo>
                  <a:pt x="71001" y="885902"/>
                  <a:pt x="-13756" y="394126"/>
                  <a:pt x="50334" y="746621"/>
                </a:cubicBezTo>
                <a:cubicBezTo>
                  <a:pt x="72212" y="866951"/>
                  <a:pt x="55406" y="812172"/>
                  <a:pt x="75501" y="872456"/>
                </a:cubicBezTo>
                <a:cubicBezTo>
                  <a:pt x="78297" y="973124"/>
                  <a:pt x="78983" y="1073872"/>
                  <a:pt x="83890" y="1174459"/>
                </a:cubicBezTo>
                <a:cubicBezTo>
                  <a:pt x="84826" y="1193643"/>
                  <a:pt x="93468" y="1222371"/>
                  <a:pt x="100668" y="1241571"/>
                </a:cubicBezTo>
                <a:cubicBezTo>
                  <a:pt x="107878" y="1260797"/>
                  <a:pt x="118006" y="1292465"/>
                  <a:pt x="134224" y="1308683"/>
                </a:cubicBezTo>
                <a:cubicBezTo>
                  <a:pt x="141353" y="1315812"/>
                  <a:pt x="151646" y="1319006"/>
                  <a:pt x="159391" y="1325461"/>
                </a:cubicBezTo>
                <a:cubicBezTo>
                  <a:pt x="198980" y="1358451"/>
                  <a:pt x="172637" y="1350518"/>
                  <a:pt x="226503" y="1384184"/>
                </a:cubicBezTo>
                <a:cubicBezTo>
                  <a:pt x="234002" y="1388871"/>
                  <a:pt x="243761" y="1388618"/>
                  <a:pt x="251670" y="1392573"/>
                </a:cubicBezTo>
                <a:cubicBezTo>
                  <a:pt x="313323" y="1423399"/>
                  <a:pt x="231696" y="1397100"/>
                  <a:pt x="318782" y="1426129"/>
                </a:cubicBezTo>
                <a:cubicBezTo>
                  <a:pt x="348010" y="1435872"/>
                  <a:pt x="371694" y="1436711"/>
                  <a:pt x="402672" y="1442907"/>
                </a:cubicBezTo>
                <a:cubicBezTo>
                  <a:pt x="413978" y="1445168"/>
                  <a:pt x="424973" y="1448795"/>
                  <a:pt x="436228" y="1451296"/>
                </a:cubicBezTo>
                <a:cubicBezTo>
                  <a:pt x="450147" y="1454389"/>
                  <a:pt x="464280" y="1456479"/>
                  <a:pt x="478173" y="1459685"/>
                </a:cubicBezTo>
                <a:cubicBezTo>
                  <a:pt x="500642" y="1464870"/>
                  <a:pt x="522914" y="1470870"/>
                  <a:pt x="545285" y="1476463"/>
                </a:cubicBezTo>
                <a:cubicBezTo>
                  <a:pt x="556470" y="1479259"/>
                  <a:pt x="567468" y="1482957"/>
                  <a:pt x="578841" y="1484852"/>
                </a:cubicBezTo>
                <a:cubicBezTo>
                  <a:pt x="609315" y="1489931"/>
                  <a:pt x="692952" y="1503315"/>
                  <a:pt x="713064" y="1510019"/>
                </a:cubicBezTo>
                <a:cubicBezTo>
                  <a:pt x="721453" y="1512815"/>
                  <a:pt x="729477" y="1517157"/>
                  <a:pt x="738231" y="1518408"/>
                </a:cubicBezTo>
                <a:cubicBezTo>
                  <a:pt x="768807" y="1522776"/>
                  <a:pt x="799767" y="1523822"/>
                  <a:pt x="830510" y="1526797"/>
                </a:cubicBezTo>
                <a:lnTo>
                  <a:pt x="998290" y="1543575"/>
                </a:lnTo>
                <a:cubicBezTo>
                  <a:pt x="1017864" y="1551964"/>
                  <a:pt x="1037240" y="1560833"/>
                  <a:pt x="1057013" y="1568742"/>
                </a:cubicBezTo>
                <a:cubicBezTo>
                  <a:pt x="1065223" y="1572026"/>
                  <a:pt x="1074450" y="1572837"/>
                  <a:pt x="1082180" y="1577131"/>
                </a:cubicBezTo>
                <a:cubicBezTo>
                  <a:pt x="1097982" y="1585910"/>
                  <a:pt x="1160660" y="1628910"/>
                  <a:pt x="1174459" y="1644243"/>
                </a:cubicBezTo>
                <a:cubicBezTo>
                  <a:pt x="1187948" y="1659231"/>
                  <a:pt x="1193756" y="1680318"/>
                  <a:pt x="1208015" y="1694577"/>
                </a:cubicBezTo>
                <a:cubicBezTo>
                  <a:pt x="1216404" y="1702966"/>
                  <a:pt x="1225898" y="1710379"/>
                  <a:pt x="1233182" y="1719744"/>
                </a:cubicBezTo>
                <a:cubicBezTo>
                  <a:pt x="1245562" y="1735661"/>
                  <a:pt x="1254639" y="1753946"/>
                  <a:pt x="1266738" y="1770078"/>
                </a:cubicBezTo>
                <a:lnTo>
                  <a:pt x="1291905" y="1803633"/>
                </a:lnTo>
                <a:cubicBezTo>
                  <a:pt x="1312991" y="1866891"/>
                  <a:pt x="1284547" y="1788918"/>
                  <a:pt x="1317072" y="1853967"/>
                </a:cubicBezTo>
                <a:cubicBezTo>
                  <a:pt x="1351804" y="1923431"/>
                  <a:pt x="1294156" y="1832176"/>
                  <a:pt x="1342239" y="1904301"/>
                </a:cubicBezTo>
                <a:cubicBezTo>
                  <a:pt x="1345035" y="1915486"/>
                  <a:pt x="1346982" y="1926919"/>
                  <a:pt x="1350628" y="1937857"/>
                </a:cubicBezTo>
                <a:cubicBezTo>
                  <a:pt x="1355390" y="1952143"/>
                  <a:pt x="1363079" y="1965378"/>
                  <a:pt x="1367406" y="1979802"/>
                </a:cubicBezTo>
                <a:cubicBezTo>
                  <a:pt x="1371503" y="1993459"/>
                  <a:pt x="1372043" y="2007991"/>
                  <a:pt x="1375795" y="2021747"/>
                </a:cubicBezTo>
                <a:cubicBezTo>
                  <a:pt x="1380448" y="2038809"/>
                  <a:pt x="1389105" y="2054739"/>
                  <a:pt x="1392573" y="2072081"/>
                </a:cubicBezTo>
                <a:cubicBezTo>
                  <a:pt x="1395369" y="2086063"/>
                  <a:pt x="1397869" y="2100107"/>
                  <a:pt x="1400962" y="2114026"/>
                </a:cubicBezTo>
                <a:cubicBezTo>
                  <a:pt x="1403463" y="2125281"/>
                  <a:pt x="1406935" y="2136308"/>
                  <a:pt x="1409351" y="2147582"/>
                </a:cubicBezTo>
                <a:cubicBezTo>
                  <a:pt x="1415326" y="2175466"/>
                  <a:pt x="1420536" y="2203509"/>
                  <a:pt x="1426129" y="2231472"/>
                </a:cubicBezTo>
                <a:cubicBezTo>
                  <a:pt x="1428925" y="2245454"/>
                  <a:pt x="1430009" y="2259890"/>
                  <a:pt x="1434518" y="2273417"/>
                </a:cubicBezTo>
                <a:cubicBezTo>
                  <a:pt x="1437314" y="2281806"/>
                  <a:pt x="1440989" y="2289952"/>
                  <a:pt x="1442907" y="2298584"/>
                </a:cubicBezTo>
                <a:cubicBezTo>
                  <a:pt x="1446597" y="2315188"/>
                  <a:pt x="1447960" y="2332239"/>
                  <a:pt x="1451296" y="2348918"/>
                </a:cubicBezTo>
                <a:cubicBezTo>
                  <a:pt x="1456563" y="2375252"/>
                  <a:pt x="1460079" y="2383655"/>
                  <a:pt x="1468074" y="2407641"/>
                </a:cubicBezTo>
                <a:cubicBezTo>
                  <a:pt x="1470870" y="2427215"/>
                  <a:pt x="1472585" y="2446975"/>
                  <a:pt x="1476463" y="2466364"/>
                </a:cubicBezTo>
                <a:cubicBezTo>
                  <a:pt x="1478197" y="2475035"/>
                  <a:pt x="1482934" y="2482899"/>
                  <a:pt x="1484852" y="2491531"/>
                </a:cubicBezTo>
                <a:cubicBezTo>
                  <a:pt x="1488542" y="2508135"/>
                  <a:pt x="1489551" y="2525261"/>
                  <a:pt x="1493241" y="2541865"/>
                </a:cubicBezTo>
                <a:cubicBezTo>
                  <a:pt x="1495159" y="2550497"/>
                  <a:pt x="1499485" y="2558453"/>
                  <a:pt x="1501630" y="2567032"/>
                </a:cubicBezTo>
                <a:cubicBezTo>
                  <a:pt x="1505088" y="2580865"/>
                  <a:pt x="1506926" y="2595058"/>
                  <a:pt x="1510019" y="2608977"/>
                </a:cubicBezTo>
                <a:cubicBezTo>
                  <a:pt x="1512520" y="2620232"/>
                  <a:pt x="1516346" y="2631189"/>
                  <a:pt x="1518408" y="2642533"/>
                </a:cubicBezTo>
                <a:cubicBezTo>
                  <a:pt x="1521945" y="2661987"/>
                  <a:pt x="1522918" y="2681867"/>
                  <a:pt x="1526796" y="2701256"/>
                </a:cubicBezTo>
                <a:cubicBezTo>
                  <a:pt x="1528530" y="2709927"/>
                  <a:pt x="1535185" y="2726422"/>
                  <a:pt x="1535185" y="2726422"/>
                </a:cubicBezTo>
              </a:path>
            </a:pathLst>
          </a:custGeom>
          <a:noFill/>
          <a:ln w="254000" cap="flat" cmpd="sng" algn="ctr">
            <a:solidFill>
              <a:srgbClr val="00B0F0">
                <a:alpha val="47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rme libre 1"/>
          <p:cNvSpPr/>
          <p:nvPr/>
        </p:nvSpPr>
        <p:spPr bwMode="auto">
          <a:xfrm>
            <a:off x="2513530" y="2330824"/>
            <a:ext cx="1692425" cy="2994211"/>
          </a:xfrm>
          <a:custGeom>
            <a:avLst/>
            <a:gdLst>
              <a:gd name="connsiteX0" fmla="*/ 1637129 w 1692425"/>
              <a:gd name="connsiteY0" fmla="*/ 0 h 2994211"/>
              <a:gd name="connsiteX1" fmla="*/ 1646094 w 1692425"/>
              <a:gd name="connsiteY1" fmla="*/ 1219200 h 2994211"/>
              <a:gd name="connsiteX2" fmla="*/ 1135105 w 1692425"/>
              <a:gd name="connsiteY2" fmla="*/ 1712258 h 2994211"/>
              <a:gd name="connsiteX3" fmla="*/ 50376 w 1692425"/>
              <a:gd name="connsiteY3" fmla="*/ 2250141 h 2994211"/>
              <a:gd name="connsiteX4" fmla="*/ 166917 w 1692425"/>
              <a:gd name="connsiteY4" fmla="*/ 2994211 h 2994211"/>
              <a:gd name="connsiteX5" fmla="*/ 166917 w 1692425"/>
              <a:gd name="connsiteY5" fmla="*/ 2994211 h 299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425" h="2994211">
                <a:moveTo>
                  <a:pt x="1637129" y="0"/>
                </a:moveTo>
                <a:cubicBezTo>
                  <a:pt x="1683447" y="466912"/>
                  <a:pt x="1729765" y="933824"/>
                  <a:pt x="1646094" y="1219200"/>
                </a:cubicBezTo>
                <a:cubicBezTo>
                  <a:pt x="1562423" y="1504576"/>
                  <a:pt x="1401058" y="1540435"/>
                  <a:pt x="1135105" y="1712258"/>
                </a:cubicBezTo>
                <a:cubicBezTo>
                  <a:pt x="869152" y="1884082"/>
                  <a:pt x="211741" y="2036482"/>
                  <a:pt x="50376" y="2250141"/>
                </a:cubicBezTo>
                <a:cubicBezTo>
                  <a:pt x="-110989" y="2463800"/>
                  <a:pt x="166917" y="2994211"/>
                  <a:pt x="166917" y="2994211"/>
                </a:cubicBezTo>
                <a:lnTo>
                  <a:pt x="166917" y="2994211"/>
                </a:lnTo>
              </a:path>
            </a:pathLst>
          </a:custGeom>
          <a:noFill/>
          <a:ln w="228600" cap="flat" cmpd="sng" algn="ctr">
            <a:solidFill>
              <a:srgbClr val="00B050">
                <a:alpha val="5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74304" y="1271603"/>
            <a:ext cx="75158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Arborescence de la MIB (extrait)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64" y="202079"/>
            <a:ext cx="3990975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117097" y="2483141"/>
            <a:ext cx="920198" cy="365720"/>
          </a:xfrm>
          <a:prstGeom prst="wedgeRectCallout">
            <a:avLst>
              <a:gd name="adj1" fmla="val -75521"/>
              <a:gd name="adj2" fmla="val 14250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418075" y="947440"/>
            <a:ext cx="1398041" cy="365720"/>
          </a:xfrm>
          <a:prstGeom prst="wedgeRectCallout">
            <a:avLst>
              <a:gd name="adj1" fmla="val -98923"/>
              <a:gd name="adj2" fmla="val 13103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arborescence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74304" y="5020235"/>
            <a:ext cx="1929774" cy="433952"/>
          </a:xfrm>
          <a:prstGeom prst="wedgeRectCallout">
            <a:avLst>
              <a:gd name="adj1" fmla="val 64996"/>
              <a:gd name="adj2" fmla="val 1632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Attributs de </a:t>
            </a: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l’objet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35149" y="4482353"/>
            <a:ext cx="1795839" cy="443328"/>
          </a:xfrm>
          <a:prstGeom prst="wedgeRectCallout">
            <a:avLst>
              <a:gd name="adj1" fmla="val -110006"/>
              <a:gd name="adj2" fmla="val -389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«adresse» de l’objet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rganigramme : Document 11"/>
          <p:cNvSpPr/>
          <p:nvPr/>
        </p:nvSpPr>
        <p:spPr bwMode="auto">
          <a:xfrm>
            <a:off x="203331" y="1918464"/>
            <a:ext cx="2700747" cy="300721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ifMtu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OBJECT-TYPE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SYNTAX      Integer32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MAX-ACCESS  read-only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STATUS      current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DESCRIPTION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 size of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largest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packet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can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sent/received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…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.“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::=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ifEntry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4 }</a:t>
            </a:r>
            <a:endParaRPr kumimoji="0" lang="fr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3316" y="1271603"/>
            <a:ext cx="1929774" cy="433952"/>
          </a:xfrm>
          <a:prstGeom prst="wedgeRectCallout">
            <a:avLst>
              <a:gd name="adj1" fmla="val 15754"/>
              <a:gd name="adj2" fmla="val 125816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Fichier</a:t>
            </a:r>
            <a:r>
              <a:rPr kumimoji="0" lang="fr-CH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MIB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1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 smtClean="0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69</a:t>
            </a:fld>
            <a:endParaRPr lang="fr-CH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2133" y="1278916"/>
            <a:ext cx="7620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SNMP permet la transmission d’alarmes (</a:t>
            </a:r>
            <a:r>
              <a:rPr lang="fr-FR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SNMP-</a:t>
            </a:r>
            <a:r>
              <a:rPr lang="fr-FR" sz="1800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Traps</a:t>
            </a:r>
            <a:r>
              <a:rPr lang="fr-FR" sz="1800" dirty="0" smtClean="0">
                <a:latin typeface="Arial" panose="020B0604020202020204" pitchFamily="34" charset="0"/>
              </a:rPr>
              <a:t>)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Mécanisme asynchrone et autonome.</a:t>
            </a:r>
          </a:p>
          <a:p>
            <a:pPr marL="538163" lvl="2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Arial" panose="020B0604020202020204" pitchFamily="34" charset="0"/>
              </a:rPr>
              <a:t>Déclenchée sur la base d’un seuil ou d’un événement, par exemple</a:t>
            </a:r>
          </a:p>
          <a:p>
            <a:pPr marL="177800" lvl="1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Pour être interprétée correctement, la </a:t>
            </a:r>
            <a:r>
              <a:rPr lang="fr-FR" sz="1800" dirty="0" err="1" smtClean="0">
                <a:latin typeface="Arial" panose="020B0604020202020204" pitchFamily="34" charset="0"/>
              </a:rPr>
              <a:t>Trap</a:t>
            </a:r>
            <a:r>
              <a:rPr lang="fr-FR" sz="1800" dirty="0" smtClean="0">
                <a:latin typeface="Arial" panose="020B0604020202020204" pitchFamily="34" charset="0"/>
              </a:rPr>
              <a:t> doit être définie dans la MIB de la console.</a:t>
            </a: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9" name="Organigramme : Document 8"/>
          <p:cNvSpPr/>
          <p:nvPr/>
        </p:nvSpPr>
        <p:spPr bwMode="auto">
          <a:xfrm>
            <a:off x="1918447" y="3240356"/>
            <a:ext cx="5118847" cy="300721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linkDown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NOTIFICATION-TYPE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OBJECTS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ifAdminStatus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ifOperStatus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STATUS  current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DESCRIPTION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"A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linkDown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trap signifies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that the SNMP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entity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acting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an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agent role,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detected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that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ifOperStatus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object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… he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included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of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ifOperStatus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.“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::= {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snmpTraps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 }</a:t>
            </a:r>
            <a:endParaRPr kumimoji="0" lang="fr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La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gestion</a:t>
            </a:r>
            <a:r>
              <a:rPr lang="fr-CH" sz="1800" dirty="0" smtClean="0">
                <a:latin typeface="Arial" panose="020B0604020202020204" pitchFamily="34" charset="0"/>
              </a:rPr>
              <a:t> (management) des réseaux permet de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Surveiller les performances des 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Surveiller le fonctionnement des équipements du réseau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Gérer / industrialiser les configurations des équipements (mise en production, backup, remplacement, modifications)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Gérer les inventaires matériels et logiciels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Répartir les ressources et assurer la qualité des 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Facturer la consommation des 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Planifier l’évolution des réseaux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→ Gain attendu au niveau des coûts (TCO</a:t>
            </a:r>
            <a:r>
              <a:rPr lang="fr-CH" sz="1800" dirty="0" smtClean="0">
                <a:latin typeface="Arial" panose="020B0604020202020204" pitchFamily="34" charset="0"/>
              </a:rPr>
              <a:t>)</a:t>
            </a:r>
            <a:endParaRPr lang="fr-FR" sz="1800" dirty="0">
              <a:latin typeface="Arial" panose="020B0604020202020204" pitchFamily="34" charset="0"/>
            </a:endParaRP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70</a:t>
            </a:fld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920206"/>
            <a:ext cx="6802437" cy="553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4284133" y="3369733"/>
            <a:ext cx="2311400" cy="355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032649" y="4548526"/>
            <a:ext cx="2311400" cy="355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71</a:t>
            </a:fld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3" y="933066"/>
            <a:ext cx="6780212" cy="523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MIB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023420" y="3429000"/>
            <a:ext cx="2311400" cy="355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66" y="1858901"/>
            <a:ext cx="957262" cy="1013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0483" y="1267883"/>
            <a:ext cx="75158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Architecture client-serveur</a:t>
            </a:r>
          </a:p>
        </p:txBody>
      </p:sp>
      <p:sp>
        <p:nvSpPr>
          <p:cNvPr id="9" name="Nuage 8"/>
          <p:cNvSpPr/>
          <p:nvPr/>
        </p:nvSpPr>
        <p:spPr bwMode="auto">
          <a:xfrm>
            <a:off x="2035288" y="3136964"/>
            <a:ext cx="3645539" cy="2751772"/>
          </a:xfrm>
          <a:prstGeom prst="cloud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20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>
                <a:latin typeface="Arial" pitchFamily="34" charset="0"/>
                <a:cs typeface="Arial" pitchFamily="34" charset="0"/>
              </a:rPr>
              <a:t>Protocoles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SNMP / UDP (161,162) / IP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13710" y="3517178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11" name="Cube 10"/>
          <p:cNvSpPr/>
          <p:nvPr/>
        </p:nvSpPr>
        <p:spPr bwMode="auto">
          <a:xfrm>
            <a:off x="5153026" y="2419351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5596772" y="2109295"/>
            <a:ext cx="1718428" cy="1291987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agent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800" dirty="0">
                <a:latin typeface="Arial" pitchFamily="34" charset="0"/>
                <a:cs typeface="Arial" pitchFamily="34" charset="0"/>
              </a:rPr>
              <a:t>SNMP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050" dirty="0">
                <a:latin typeface="Arial" pitchFamily="34" charset="0"/>
                <a:cs typeface="Arial" pitchFamily="34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800" dirty="0">
                <a:latin typeface="Arial" pitchFamily="34" charset="0"/>
                <a:cs typeface="Arial" pitchFamily="34" charset="0"/>
              </a:rPr>
              <a:t>«</a:t>
            </a:r>
            <a:r>
              <a:rPr kumimoji="0" lang="fr-CH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objets»</a:t>
            </a:r>
          </a:p>
        </p:txBody>
      </p:sp>
      <p:sp>
        <p:nvSpPr>
          <p:cNvPr id="16" name="Cube 15"/>
          <p:cNvSpPr/>
          <p:nvPr/>
        </p:nvSpPr>
        <p:spPr bwMode="auto">
          <a:xfrm>
            <a:off x="4901447" y="4611656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36704" y="5680834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18" name="Cube 17"/>
          <p:cNvSpPr/>
          <p:nvPr/>
        </p:nvSpPr>
        <p:spPr bwMode="auto">
          <a:xfrm>
            <a:off x="1409700" y="2581274"/>
            <a:ext cx="1447800" cy="1447801"/>
          </a:xfrm>
          <a:prstGeom prst="cube">
            <a:avLst/>
          </a:prstGeom>
          <a:solidFill>
            <a:srgbClr val="00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1409700" y="1809751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console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SNMP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2041" y="3965704"/>
            <a:ext cx="176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2000" i="1" dirty="0">
                <a:latin typeface="Arial" pitchFamily="34" charset="0"/>
                <a:cs typeface="Arial" pitchFamily="34" charset="0"/>
              </a:rPr>
              <a:t>Console de management</a:t>
            </a:r>
          </a:p>
        </p:txBody>
      </p:sp>
      <p:sp>
        <p:nvSpPr>
          <p:cNvPr id="2" name="Forme libre 1"/>
          <p:cNvSpPr/>
          <p:nvPr/>
        </p:nvSpPr>
        <p:spPr bwMode="auto">
          <a:xfrm>
            <a:off x="2583809" y="2306973"/>
            <a:ext cx="3221373" cy="1245852"/>
          </a:xfrm>
          <a:custGeom>
            <a:avLst/>
            <a:gdLst>
              <a:gd name="connsiteX0" fmla="*/ 0 w 3221373"/>
              <a:gd name="connsiteY0" fmla="*/ 0 h 1410261"/>
              <a:gd name="connsiteX1" fmla="*/ 1308683 w 3221373"/>
              <a:gd name="connsiteY1" fmla="*/ 1400962 h 1410261"/>
              <a:gd name="connsiteX2" fmla="*/ 3221373 w 3221373"/>
              <a:gd name="connsiteY2" fmla="*/ 645953 h 1410261"/>
              <a:gd name="connsiteX3" fmla="*/ 3221373 w 3221373"/>
              <a:gd name="connsiteY3" fmla="*/ 645953 h 141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373" h="1410261">
                <a:moveTo>
                  <a:pt x="0" y="0"/>
                </a:moveTo>
                <a:cubicBezTo>
                  <a:pt x="385894" y="646651"/>
                  <a:pt x="771788" y="1293303"/>
                  <a:pt x="1308683" y="1400962"/>
                </a:cubicBezTo>
                <a:cubicBezTo>
                  <a:pt x="1845578" y="1508621"/>
                  <a:pt x="3221373" y="645953"/>
                  <a:pt x="3221373" y="645953"/>
                </a:cubicBezTo>
                <a:lnTo>
                  <a:pt x="3221373" y="645953"/>
                </a:ln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4470" y="2612861"/>
            <a:ext cx="1493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Requête SNMP GET </a:t>
            </a:r>
          </a:p>
        </p:txBody>
      </p:sp>
      <p:sp>
        <p:nvSpPr>
          <p:cNvPr id="22" name="Ellipse 21"/>
          <p:cNvSpPr/>
          <p:nvPr/>
        </p:nvSpPr>
        <p:spPr bwMode="auto">
          <a:xfrm>
            <a:off x="5523838" y="4270437"/>
            <a:ext cx="1495425" cy="1265860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agent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800" dirty="0">
                <a:latin typeface="Arial" pitchFamily="34" charset="0"/>
                <a:cs typeface="Arial" pitchFamily="34" charset="0"/>
              </a:rPr>
              <a:t>SNMP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800" dirty="0">
                <a:latin typeface="Arial" pitchFamily="34" charset="0"/>
                <a:cs typeface="Arial" pitchFamily="34" charset="0"/>
              </a:rPr>
              <a:t>«objets</a:t>
            </a:r>
            <a:r>
              <a:rPr lang="fr-CH" sz="2000" dirty="0">
                <a:latin typeface="Arial" pitchFamily="34" charset="0"/>
                <a:cs typeface="Arial" pitchFamily="34" charset="0"/>
              </a:rPr>
              <a:t>»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orme libre 19"/>
          <p:cNvSpPr/>
          <p:nvPr/>
        </p:nvSpPr>
        <p:spPr bwMode="auto">
          <a:xfrm>
            <a:off x="2514600" y="2612861"/>
            <a:ext cx="3354976" cy="1281183"/>
          </a:xfrm>
          <a:custGeom>
            <a:avLst/>
            <a:gdLst>
              <a:gd name="connsiteX0" fmla="*/ 3631474 w 3631474"/>
              <a:gd name="connsiteY0" fmla="*/ 478972 h 1331871"/>
              <a:gd name="connsiteX1" fmla="*/ 2220686 w 3631474"/>
              <a:gd name="connsiteY1" fmla="*/ 1306286 h 1331871"/>
              <a:gd name="connsiteX2" fmla="*/ 583474 w 3631474"/>
              <a:gd name="connsiteY2" fmla="*/ 1018903 h 1331871"/>
              <a:gd name="connsiteX3" fmla="*/ 0 w 3631474"/>
              <a:gd name="connsiteY3" fmla="*/ 0 h 1331871"/>
              <a:gd name="connsiteX4" fmla="*/ 0 w 3631474"/>
              <a:gd name="connsiteY4" fmla="*/ 0 h 133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474" h="1331871">
                <a:moveTo>
                  <a:pt x="3631474" y="478972"/>
                </a:moveTo>
                <a:cubicBezTo>
                  <a:pt x="3180080" y="847635"/>
                  <a:pt x="2728686" y="1216298"/>
                  <a:pt x="2220686" y="1306286"/>
                </a:cubicBezTo>
                <a:cubicBezTo>
                  <a:pt x="1712686" y="1396274"/>
                  <a:pt x="953588" y="1236617"/>
                  <a:pt x="583474" y="1018903"/>
                </a:cubicBezTo>
                <a:cubicBezTo>
                  <a:pt x="213360" y="80118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Forme libre 20"/>
          <p:cNvSpPr/>
          <p:nvPr/>
        </p:nvSpPr>
        <p:spPr bwMode="auto">
          <a:xfrm>
            <a:off x="1828800" y="2584704"/>
            <a:ext cx="3901440" cy="2474976"/>
          </a:xfrm>
          <a:custGeom>
            <a:avLst/>
            <a:gdLst>
              <a:gd name="connsiteX0" fmla="*/ 3901440 w 3901440"/>
              <a:gd name="connsiteY0" fmla="*/ 2474976 h 2474976"/>
              <a:gd name="connsiteX1" fmla="*/ 1377696 w 3901440"/>
              <a:gd name="connsiteY1" fmla="*/ 1621536 h 2474976"/>
              <a:gd name="connsiteX2" fmla="*/ 231648 w 3901440"/>
              <a:gd name="connsiteY2" fmla="*/ 609600 h 2474976"/>
              <a:gd name="connsiteX3" fmla="*/ 231648 w 3901440"/>
              <a:gd name="connsiteY3" fmla="*/ 609600 h 2474976"/>
              <a:gd name="connsiteX4" fmla="*/ 0 w 3901440"/>
              <a:gd name="connsiteY4" fmla="*/ 0 h 2474976"/>
              <a:gd name="connsiteX5" fmla="*/ 0 w 3901440"/>
              <a:gd name="connsiteY5" fmla="*/ 0 h 247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1440" h="2474976">
                <a:moveTo>
                  <a:pt x="3901440" y="2474976"/>
                </a:moveTo>
                <a:cubicBezTo>
                  <a:pt x="2945384" y="2203704"/>
                  <a:pt x="1989328" y="1932432"/>
                  <a:pt x="1377696" y="1621536"/>
                </a:cubicBezTo>
                <a:cubicBezTo>
                  <a:pt x="766064" y="1310640"/>
                  <a:pt x="231648" y="609600"/>
                  <a:pt x="231648" y="609600"/>
                </a:cubicBezTo>
                <a:lnTo>
                  <a:pt x="231648" y="60960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167052" y="4057540"/>
            <a:ext cx="1493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Alarme</a:t>
            </a:r>
          </a:p>
          <a:p>
            <a:r>
              <a:rPr lang="fr-CH" sz="1600" b="1" i="1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SNMP TRAP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68936" y="2163050"/>
            <a:ext cx="771528" cy="1228725"/>
            <a:chOff x="4905376" y="3019425"/>
            <a:chExt cx="771528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Carré corné 27"/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005949" y="309125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 err="1">
                  <a:latin typeface="Courier New" pitchFamily="49" charset="0"/>
                  <a:cs typeface="Courier New" pitchFamily="49" charset="0"/>
                </a:rPr>
                <a:t>MIBs</a:t>
              </a:r>
              <a:endParaRPr lang="fr-CH" sz="11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5" name="Ellipse 4"/>
          <p:cNvSpPr/>
          <p:nvPr/>
        </p:nvSpPr>
        <p:spPr bwMode="auto">
          <a:xfrm>
            <a:off x="1424072" y="2317461"/>
            <a:ext cx="455530" cy="35806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162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>
            <a:off x="5664508" y="2547186"/>
            <a:ext cx="455530" cy="35806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2" y="2612861"/>
            <a:ext cx="640534" cy="68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client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(agent) – serveur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6" grpId="0" animBg="1"/>
      <p:bldP spid="17" grpId="0"/>
      <p:bldP spid="18" grpId="0" animBg="1"/>
      <p:bldP spid="19" grpId="0" animBg="1"/>
      <p:bldP spid="15" grpId="0"/>
      <p:bldP spid="2" grpId="0" animBg="1"/>
      <p:bldP spid="7" grpId="0"/>
      <p:bldP spid="22" grpId="0" animBg="1"/>
      <p:bldP spid="20" grpId="0" animBg="1"/>
      <p:bldP spid="21" grpId="0" animBg="1"/>
      <p:bldP spid="25" grpId="0"/>
      <p:bldP spid="5" grpId="0" animBg="1"/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66" y="1858901"/>
            <a:ext cx="957262" cy="1013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4659"/>
            <a:ext cx="75158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Architecture client-serveur</a:t>
            </a:r>
          </a:p>
        </p:txBody>
      </p:sp>
      <p:sp>
        <p:nvSpPr>
          <p:cNvPr id="9" name="Nuage 8"/>
          <p:cNvSpPr/>
          <p:nvPr/>
        </p:nvSpPr>
        <p:spPr bwMode="auto">
          <a:xfrm>
            <a:off x="2035288" y="3136964"/>
            <a:ext cx="3645539" cy="2751772"/>
          </a:xfrm>
          <a:prstGeom prst="cloud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20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CH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1200" dirty="0">
                <a:latin typeface="Arial" pitchFamily="34" charset="0"/>
                <a:cs typeface="Arial" pitchFamily="34" charset="0"/>
              </a:rPr>
              <a:t>Protocoles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SNMP / UDP (161,162) / IP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413710" y="3517178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11" name="Cube 10"/>
          <p:cNvSpPr/>
          <p:nvPr/>
        </p:nvSpPr>
        <p:spPr bwMode="auto">
          <a:xfrm>
            <a:off x="5153026" y="2419351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5596772" y="2109295"/>
            <a:ext cx="1718428" cy="1291987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fr-CH" sz="20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agent</a:t>
            </a:r>
          </a:p>
          <a:p>
            <a:pPr lvl="0" algn="ctr"/>
            <a:r>
              <a:rPr lang="fr-CH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SNMP</a:t>
            </a:r>
          </a:p>
          <a:p>
            <a:pPr lvl="0" algn="ctr"/>
            <a:r>
              <a:rPr lang="fr-CH" sz="10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</a:p>
          <a:p>
            <a:pPr lvl="0" algn="ctr"/>
            <a:r>
              <a:rPr lang="fr-CH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«objets»</a:t>
            </a:r>
          </a:p>
        </p:txBody>
      </p:sp>
      <p:sp>
        <p:nvSpPr>
          <p:cNvPr id="16" name="Cube 15"/>
          <p:cNvSpPr/>
          <p:nvPr/>
        </p:nvSpPr>
        <p:spPr bwMode="auto">
          <a:xfrm>
            <a:off x="4901447" y="4611656"/>
            <a:ext cx="1390650" cy="1435226"/>
          </a:xfrm>
          <a:prstGeom prst="cub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36704" y="5680834"/>
            <a:ext cx="160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000" i="1" dirty="0">
                <a:latin typeface="Arial" pitchFamily="34" charset="0"/>
                <a:cs typeface="Arial" pitchFamily="34" charset="0"/>
              </a:rPr>
              <a:t>équipement</a:t>
            </a:r>
          </a:p>
        </p:txBody>
      </p:sp>
      <p:sp>
        <p:nvSpPr>
          <p:cNvPr id="18" name="Cube 17"/>
          <p:cNvSpPr/>
          <p:nvPr/>
        </p:nvSpPr>
        <p:spPr bwMode="auto">
          <a:xfrm>
            <a:off x="1409700" y="2581274"/>
            <a:ext cx="1447800" cy="1447801"/>
          </a:xfrm>
          <a:prstGeom prst="cube">
            <a:avLst/>
          </a:prstGeom>
          <a:solidFill>
            <a:srgbClr val="00CC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1409700" y="1809751"/>
            <a:ext cx="1495425" cy="97155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i="1" dirty="0">
                <a:latin typeface="Arial" pitchFamily="34" charset="0"/>
                <a:cs typeface="Arial" pitchFamily="34" charset="0"/>
              </a:rPr>
              <a:t>console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sz="2000" dirty="0">
                <a:latin typeface="Arial" pitchFamily="34" charset="0"/>
                <a:cs typeface="Arial" pitchFamily="34" charset="0"/>
              </a:rPr>
              <a:t>SNMP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2041" y="3965704"/>
            <a:ext cx="176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2000" i="1" dirty="0">
                <a:latin typeface="Arial" pitchFamily="34" charset="0"/>
                <a:cs typeface="Arial" pitchFamily="34" charset="0"/>
              </a:rPr>
              <a:t>Console de management</a:t>
            </a:r>
          </a:p>
        </p:txBody>
      </p:sp>
      <p:sp>
        <p:nvSpPr>
          <p:cNvPr id="2" name="Forme libre 1"/>
          <p:cNvSpPr/>
          <p:nvPr/>
        </p:nvSpPr>
        <p:spPr bwMode="auto">
          <a:xfrm>
            <a:off x="2583809" y="2306973"/>
            <a:ext cx="3221373" cy="1245852"/>
          </a:xfrm>
          <a:custGeom>
            <a:avLst/>
            <a:gdLst>
              <a:gd name="connsiteX0" fmla="*/ 0 w 3221373"/>
              <a:gd name="connsiteY0" fmla="*/ 0 h 1410261"/>
              <a:gd name="connsiteX1" fmla="*/ 1308683 w 3221373"/>
              <a:gd name="connsiteY1" fmla="*/ 1400962 h 1410261"/>
              <a:gd name="connsiteX2" fmla="*/ 3221373 w 3221373"/>
              <a:gd name="connsiteY2" fmla="*/ 645953 h 1410261"/>
              <a:gd name="connsiteX3" fmla="*/ 3221373 w 3221373"/>
              <a:gd name="connsiteY3" fmla="*/ 645953 h 141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373" h="1410261">
                <a:moveTo>
                  <a:pt x="0" y="0"/>
                </a:moveTo>
                <a:cubicBezTo>
                  <a:pt x="385894" y="646651"/>
                  <a:pt x="771788" y="1293303"/>
                  <a:pt x="1308683" y="1400962"/>
                </a:cubicBezTo>
                <a:cubicBezTo>
                  <a:pt x="1845578" y="1508621"/>
                  <a:pt x="3221373" y="645953"/>
                  <a:pt x="3221373" y="645953"/>
                </a:cubicBezTo>
                <a:lnTo>
                  <a:pt x="3221373" y="645953"/>
                </a:lnTo>
              </a:path>
            </a:pathLst>
          </a:cu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4470" y="2612861"/>
            <a:ext cx="162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SNMP SET </a:t>
            </a:r>
          </a:p>
        </p:txBody>
      </p:sp>
      <p:sp>
        <p:nvSpPr>
          <p:cNvPr id="22" name="Ellipse 21"/>
          <p:cNvSpPr/>
          <p:nvPr/>
        </p:nvSpPr>
        <p:spPr bwMode="auto">
          <a:xfrm>
            <a:off x="5523838" y="4270437"/>
            <a:ext cx="1495425" cy="1265860"/>
          </a:xfrm>
          <a:prstGeom prst="ellips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fr-CH" sz="20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agent</a:t>
            </a:r>
          </a:p>
          <a:p>
            <a:pPr lvl="0" algn="ctr"/>
            <a:r>
              <a:rPr lang="fr-CH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SNMP</a:t>
            </a:r>
          </a:p>
          <a:p>
            <a:pPr lvl="0" algn="ctr"/>
            <a:r>
              <a:rPr lang="fr-CH" sz="105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</a:p>
          <a:p>
            <a:pPr lvl="0" algn="ctr"/>
            <a:r>
              <a:rPr lang="fr-CH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«objets»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68936" y="2163050"/>
            <a:ext cx="771528" cy="1228725"/>
            <a:chOff x="4905376" y="3019425"/>
            <a:chExt cx="771528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Carré corné 27"/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002782" y="3103020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 err="1">
                  <a:latin typeface="Courier New" pitchFamily="49" charset="0"/>
                  <a:cs typeface="Courier New" pitchFamily="49" charset="0"/>
                </a:rPr>
                <a:t>MIBs</a:t>
              </a:r>
              <a:endParaRPr lang="fr-CH" sz="11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1" name="Ellipse 20"/>
          <p:cNvSpPr/>
          <p:nvPr/>
        </p:nvSpPr>
        <p:spPr bwMode="auto">
          <a:xfrm>
            <a:off x="5664508" y="2547186"/>
            <a:ext cx="455530" cy="358062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161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2" y="2612861"/>
            <a:ext cx="640534" cy="68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client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(agent) – serveur 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04" y="876300"/>
            <a:ext cx="60388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117094" y="2957703"/>
            <a:ext cx="2031481" cy="365720"/>
          </a:xfrm>
          <a:prstGeom prst="wedgeRectCallout">
            <a:avLst>
              <a:gd name="adj1" fmla="val -127433"/>
              <a:gd name="adj2" fmla="val -6638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 interrogé (GET)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17095" y="4383318"/>
            <a:ext cx="2031481" cy="365720"/>
          </a:xfrm>
          <a:prstGeom prst="wedgeRectCallout">
            <a:avLst>
              <a:gd name="adj1" fmla="val -128003"/>
              <a:gd name="adj2" fmla="val 6970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Description de</a:t>
            </a:r>
            <a:r>
              <a:rPr kumimoji="0" lang="fr-CH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l’objet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643868" y="2313378"/>
            <a:ext cx="2384385" cy="365720"/>
          </a:xfrm>
          <a:prstGeom prst="wedgeRectCallout">
            <a:avLst>
              <a:gd name="adj1" fmla="val -13582"/>
              <a:gd name="adj2" fmla="val -29742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Réponse de l’équipement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paquet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1545109"/>
            <a:ext cx="87725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230026" y="3412009"/>
            <a:ext cx="3332860" cy="365720"/>
          </a:xfrm>
          <a:prstGeom prst="wedgeRectCallout">
            <a:avLst>
              <a:gd name="adj1" fmla="val -49144"/>
              <a:gd name="adj2" fmla="val 10685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«adresse de l’objet interrogé (GET)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915666" y="2471719"/>
            <a:ext cx="2031481" cy="365720"/>
          </a:xfrm>
          <a:prstGeom prst="wedgeRectCallout">
            <a:avLst>
              <a:gd name="adj1" fmla="val -103503"/>
              <a:gd name="adj2" fmla="val 1906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paquet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5" y="1533525"/>
            <a:ext cx="89154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926238" y="3429000"/>
            <a:ext cx="2384385" cy="365720"/>
          </a:xfrm>
          <a:prstGeom prst="wedgeRectCallout">
            <a:avLst>
              <a:gd name="adj1" fmla="val -71924"/>
              <a:gd name="adj2" fmla="val 1393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Réponse de l’équipement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paquet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8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04950"/>
            <a:ext cx="8991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076708" y="3272183"/>
            <a:ext cx="2384385" cy="365720"/>
          </a:xfrm>
          <a:prstGeom prst="wedgeRectCallout">
            <a:avLst>
              <a:gd name="adj1" fmla="val -73380"/>
              <a:gd name="adj2" fmla="val 18047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 configuré</a:t>
            </a:r>
            <a:r>
              <a:rPr kumimoji="0" lang="fr-CH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(SET)</a:t>
            </a:r>
            <a:endParaRPr kumimoji="0" lang="fr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38" y="538826"/>
            <a:ext cx="4819650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paquet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7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5C3013DD-6BA2-441A-8FD1-B85046E01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1EA35F5-A8CA-4A2B-8058-068CBD4A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78</a:t>
            </a:fld>
            <a:endParaRPr lang="fr-CH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808509A1-302B-497B-8C55-B5184500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sécurité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1CEE3FDA-82AD-4838-A34C-C4879315B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667" y="1265767"/>
            <a:ext cx="753229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La sécurité implémentée de manière native par SNMP (</a:t>
            </a:r>
            <a:r>
              <a:rPr lang="fr-FR" sz="1800" dirty="0" err="1" smtClean="0">
                <a:latin typeface="Arial" panose="020B0604020202020204" pitchFamily="34" charset="0"/>
              </a:rPr>
              <a:t>community</a:t>
            </a:r>
            <a:r>
              <a:rPr lang="fr-FR" sz="1800" dirty="0" smtClean="0">
                <a:latin typeface="Arial" panose="020B0604020202020204" pitchFamily="34" charset="0"/>
              </a:rPr>
              <a:t> string, ...) doit être complétée par des mesures classiques: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Contrôle d’accès sur les équipements (seul la console a l’autorisation d’interroger tels équipements via une ACL sur adresse IP, par exemple)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Utilisation d’un réseau de management isolé (via un VLAN de management, par exemple)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Interdiction du protocole SNMP sur les différents firewall, sauf pour les sources autorisées)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 smtClean="0">
                <a:latin typeface="Arial" panose="020B0604020202020204" pitchFamily="34" charset="0"/>
              </a:rPr>
              <a:t>...</a:t>
            </a:r>
            <a:endParaRPr lang="fr-F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5C3013DD-6BA2-441A-8FD1-B85046E01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21EA35F5-A8CA-4A2B-8058-068CBD4A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79</a:t>
            </a:fld>
            <a:endParaRPr lang="fr-CH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xmlns="" id="{808509A1-302B-497B-8C55-B5184500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SNMP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Cisco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1CEE3FDA-82AD-4838-A34C-C4879315B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667" y="1265767"/>
            <a:ext cx="753229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Commandes IOS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/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ntp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</a:t>
            </a:r>
            <a:r>
              <a:rPr lang="fr-CH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x.x.x.x</a:t>
            </a:r>
            <a:endParaRPr lang="fr-CH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Router(config)#service timestamps log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msec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-server community 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chaîne1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aclX</a:t>
            </a:r>
            <a:endParaRPr lang="en-US" sz="14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-server community 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chaîne2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RW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aclX</a:t>
            </a:r>
            <a:endParaRPr lang="en-US" sz="14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-server enable traps …</a:t>
            </a:r>
            <a:r>
              <a:rPr lang="fr-CH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Router(config)#</a:t>
            </a:r>
            <a:r>
              <a:rPr lang="fr-CH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fr-CH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-server host </a:t>
            </a:r>
            <a:r>
              <a:rPr lang="fr-CH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x.x.x.x</a:t>
            </a:r>
            <a:r>
              <a:rPr lang="fr-CH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chaine3</a:t>
            </a: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endParaRPr lang="fr-CH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Router#show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mib</a:t>
            </a:r>
            <a:endParaRPr lang="fr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Router#show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fr-CH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host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Modèle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FCAPS</a:t>
            </a: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 smtClean="0">
                <a:latin typeface="Arial" panose="020B0604020202020204" pitchFamily="34" charset="0"/>
              </a:rPr>
              <a:t>Fault</a:t>
            </a:r>
            <a:endParaRPr lang="fr-CH" sz="1800" dirty="0" smtClean="0">
              <a:latin typeface="Arial" panose="020B0604020202020204" pitchFamily="34" charset="0"/>
            </a:endParaRP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Configuration</a:t>
            </a: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 smtClean="0">
                <a:latin typeface="Arial" panose="020B0604020202020204" pitchFamily="34" charset="0"/>
              </a:rPr>
              <a:t>Accounting</a:t>
            </a:r>
            <a:endParaRPr lang="fr-CH" sz="1800" dirty="0" smtClean="0">
              <a:latin typeface="Arial" panose="020B0604020202020204" pitchFamily="34" charset="0"/>
            </a:endParaRP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Performance</a:t>
            </a:r>
          </a:p>
          <a:p>
            <a:pPr marL="534988" lvl="1" indent="-1730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Security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Introduction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modèle FCAPS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28886971"/>
              </p:ext>
            </p:extLst>
          </p:nvPr>
        </p:nvGraphicFramePr>
        <p:xfrm>
          <a:off x="2149637" y="2291506"/>
          <a:ext cx="5781913" cy="328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6029602" y="1989733"/>
            <a:ext cx="555951" cy="399409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000000" lon="18000000" rev="2079784"/>
            </a:camera>
            <a:lightRig rig="threePt" dir="t"/>
          </a:scene3d>
          <a:extLst/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endParaRPr kumimoji="0" lang="fr-CH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29522" y="1923897"/>
            <a:ext cx="555951" cy="399409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000000" lon="18000000" rev="2079784"/>
            </a:camera>
            <a:lightRig rig="threePt" dir="t"/>
          </a:scene3d>
          <a:extLst/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29443" y="1864154"/>
            <a:ext cx="555951" cy="399409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000000" lon="18000000" rev="2079784"/>
            </a:camera>
            <a:lightRig rig="threePt" dir="t"/>
          </a:scene3d>
          <a:extLst/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Accounting</a:t>
            </a:r>
            <a:endParaRPr kumimoji="0" lang="fr-CH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920825" y="1783688"/>
            <a:ext cx="555951" cy="399409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000000" lon="18000000" rev="2079784"/>
            </a:camera>
            <a:lightRig rig="threePt" dir="t"/>
          </a:scene3d>
          <a:extLst/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205828" y="1697132"/>
            <a:ext cx="555951" cy="3994097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000000" lon="18000000" rev="2079784"/>
            </a:camera>
            <a:lightRig rig="threePt" dir="t"/>
          </a:scene3d>
          <a:extLst/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cxnSp>
        <p:nvCxnSpPr>
          <p:cNvPr id="13" name="Connecteur droit 12"/>
          <p:cNvCxnSpPr/>
          <p:nvPr/>
        </p:nvCxnSpPr>
        <p:spPr bwMode="auto">
          <a:xfrm flipV="1">
            <a:off x="4912659" y="1897002"/>
            <a:ext cx="2008166" cy="54139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 flipV="1">
            <a:off x="6929790" y="5210828"/>
            <a:ext cx="2008166" cy="54139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502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2" y="1264658"/>
            <a:ext cx="73660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RMON (</a:t>
            </a:r>
            <a:r>
              <a:rPr lang="fr-FR" sz="1800" i="1" dirty="0" err="1">
                <a:latin typeface="Arial" panose="020B0604020202020204" pitchFamily="34" charset="0"/>
              </a:rPr>
              <a:t>Remote</a:t>
            </a:r>
            <a:r>
              <a:rPr lang="fr-FR" sz="1800" i="1" dirty="0">
                <a:latin typeface="Arial" panose="020B0604020202020204" pitchFamily="34" charset="0"/>
              </a:rPr>
              <a:t> Monitoring </a:t>
            </a:r>
            <a:r>
              <a:rPr lang="fr-FR" sz="1800" dirty="0">
                <a:latin typeface="Arial" panose="020B0604020202020204" pitchFamily="34" charset="0"/>
              </a:rPr>
              <a:t>– RFC 2819, 2021) est une extension du protocole SNMP.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Utilise ses propres </a:t>
            </a:r>
            <a:r>
              <a:rPr lang="fr-FR" sz="1800" dirty="0" err="1">
                <a:latin typeface="Arial" panose="020B0604020202020204" pitchFamily="34" charset="0"/>
              </a:rPr>
              <a:t>MIBs</a:t>
            </a:r>
            <a:r>
              <a:rPr lang="fr-FR" sz="1800" dirty="0">
                <a:latin typeface="Arial" panose="020B0604020202020204" pitchFamily="34" charset="0"/>
              </a:rPr>
              <a:t>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Une </a:t>
            </a:r>
            <a:r>
              <a:rPr lang="fr-FR" sz="1800" dirty="0">
                <a:solidFill>
                  <a:schemeClr val="accent2"/>
                </a:solidFill>
                <a:latin typeface="Arial" panose="020B0604020202020204" pitchFamily="34" charset="0"/>
              </a:rPr>
              <a:t>sonde</a:t>
            </a:r>
            <a:r>
              <a:rPr lang="fr-FR" sz="1800" dirty="0">
                <a:latin typeface="Arial" panose="020B0604020202020204" pitchFamily="34" charset="0"/>
              </a:rPr>
              <a:t> RMON (</a:t>
            </a:r>
            <a:r>
              <a:rPr lang="fr-FR" sz="1800" i="1" dirty="0" err="1">
                <a:latin typeface="Arial" panose="020B0604020202020204" pitchFamily="34" charset="0"/>
              </a:rPr>
              <a:t>tap</a:t>
            </a:r>
            <a:r>
              <a:rPr lang="fr-FR" sz="1800" dirty="0">
                <a:latin typeface="Arial" panose="020B0604020202020204" pitchFamily="34" charset="0"/>
              </a:rPr>
              <a:t>) est spécialisée dans la collecte d’informations de type statistique (d’utilisation).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latin typeface="Arial" panose="020B0604020202020204" pitchFamily="34" charset="0"/>
              </a:rPr>
              <a:t>Abandonné ?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RMON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53" y="3153715"/>
            <a:ext cx="5507166" cy="34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2611"/>
            <a:ext cx="736600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modèle CIM, tout comme SNMP est un modèle de représentation (modélisation) d’objets, essentiellement informatiques.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CIM </a:t>
            </a:r>
            <a:r>
              <a:rPr lang="fr-CH" sz="1800" dirty="0">
                <a:latin typeface="Arial" panose="020B0604020202020204" pitchFamily="34" charset="0"/>
              </a:rPr>
              <a:t>(</a:t>
            </a:r>
            <a:r>
              <a:rPr lang="fr-CH" sz="1800" i="1" dirty="0">
                <a:latin typeface="Arial" panose="020B0604020202020204" pitchFamily="34" charset="0"/>
              </a:rPr>
              <a:t>Common Information Model</a:t>
            </a:r>
            <a:r>
              <a:rPr lang="fr-CH" sz="1800" dirty="0">
                <a:latin typeface="Arial" panose="020B0604020202020204" pitchFamily="34" charset="0"/>
              </a:rPr>
              <a:t>), publié par le DMTF (</a:t>
            </a:r>
            <a:r>
              <a:rPr lang="fr-CH" sz="1800" i="1" dirty="0" err="1">
                <a:latin typeface="Arial" panose="020B0604020202020204" pitchFamily="34" charset="0"/>
              </a:rPr>
              <a:t>Distributed</a:t>
            </a:r>
            <a:r>
              <a:rPr lang="fr-CH" sz="1800" i="1" dirty="0">
                <a:latin typeface="Arial" panose="020B0604020202020204" pitchFamily="34" charset="0"/>
              </a:rPr>
              <a:t> Management </a:t>
            </a:r>
            <a:r>
              <a:rPr lang="fr-CH" sz="1800" i="1" dirty="0" err="1">
                <a:latin typeface="Arial" panose="020B0604020202020204" pitchFamily="34" charset="0"/>
              </a:rPr>
              <a:t>Task</a:t>
            </a:r>
            <a:r>
              <a:rPr lang="fr-CH" sz="1800" i="1" dirty="0">
                <a:latin typeface="Arial" panose="020B0604020202020204" pitchFamily="34" charset="0"/>
              </a:rPr>
              <a:t> Force</a:t>
            </a:r>
            <a:r>
              <a:rPr lang="fr-CH" sz="1800" dirty="0">
                <a:latin typeface="Arial" panose="020B0604020202020204" pitchFamily="34" charset="0"/>
              </a:rPr>
              <a:t>) permet de modéliser des objets, et les relations entre ces objets, de manière normalisée.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 objet peut «représenter» du matériel, du logiciel ou un compteur.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 objet appartient à une </a:t>
            </a:r>
            <a:r>
              <a:rPr lang="fr-CH" sz="1800" i="1" dirty="0">
                <a:latin typeface="Arial" panose="020B0604020202020204" pitchFamily="34" charset="0"/>
              </a:rPr>
              <a:t>classe</a:t>
            </a:r>
            <a:r>
              <a:rPr lang="fr-CH" sz="1800" dirty="0">
                <a:latin typeface="Arial" panose="020B0604020202020204" pitchFamily="34" charset="0"/>
              </a:rPr>
              <a:t>, qui défini ses </a:t>
            </a:r>
            <a:r>
              <a:rPr lang="fr-CH" sz="1800" i="1" dirty="0">
                <a:latin typeface="Arial" panose="020B0604020202020204" pitchFamily="34" charset="0"/>
              </a:rPr>
              <a:t>propriétés</a:t>
            </a:r>
            <a:r>
              <a:rPr lang="fr-CH" sz="1800" dirty="0">
                <a:latin typeface="Arial" panose="020B0604020202020204" pitchFamily="34" charset="0"/>
              </a:rPr>
              <a:t>.</a:t>
            </a:r>
            <a:endParaRPr lang="fr-CH" sz="1800" i="1" dirty="0">
              <a:latin typeface="Arial" panose="020B0604020202020204" pitchFamily="34" charset="0"/>
            </a:endParaRP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 objet peut être manipulé par des </a:t>
            </a:r>
            <a:r>
              <a:rPr lang="fr-CH" sz="1800" i="1" dirty="0">
                <a:latin typeface="Arial" panose="020B0604020202020204" pitchFamily="34" charset="0"/>
              </a:rPr>
              <a:t>méthodes.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 objet est référencé/adressé par son </a:t>
            </a:r>
            <a:r>
              <a:rPr lang="fr-CH" sz="1800" i="1" dirty="0" err="1">
                <a:latin typeface="Arial" panose="020B0604020202020204" pitchFamily="34" charset="0"/>
              </a:rPr>
              <a:t>namespace</a:t>
            </a:r>
            <a:endParaRPr lang="fr-CH" sz="1800" i="1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CIM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4656"/>
            <a:ext cx="7366000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modèle CIM fait appel à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agents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i="1" dirty="0">
                <a:latin typeface="Arial" panose="020B0604020202020204" pitchFamily="34" charset="0"/>
              </a:rPr>
              <a:t>providers</a:t>
            </a:r>
            <a:r>
              <a:rPr lang="fr-CH" sz="1800" dirty="0">
                <a:latin typeface="Arial" panose="020B0604020202020204" pitchFamily="34" charset="0"/>
              </a:rPr>
              <a:t> et </a:t>
            </a:r>
            <a:r>
              <a:rPr lang="fr-CH" sz="1800" i="1" dirty="0" err="1">
                <a:latin typeface="Arial" panose="020B0604020202020204" pitchFamily="34" charset="0"/>
              </a:rPr>
              <a:t>managed</a:t>
            </a:r>
            <a:r>
              <a:rPr lang="fr-CH" sz="1800" i="1" dirty="0">
                <a:latin typeface="Arial" panose="020B0604020202020204" pitchFamily="34" charset="0"/>
              </a:rPr>
              <a:t> </a:t>
            </a:r>
            <a:r>
              <a:rPr lang="fr-CH" sz="1800" i="1" dirty="0" err="1">
                <a:latin typeface="Arial" panose="020B0604020202020204" pitchFamily="34" charset="0"/>
              </a:rPr>
              <a:t>objects</a:t>
            </a:r>
            <a:r>
              <a:rPr lang="fr-CH" sz="1800" dirty="0">
                <a:latin typeface="Arial" panose="020B0604020202020204" pitchFamily="34" charset="0"/>
              </a:rPr>
              <a:t>) et des 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gestionnaires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i="1" dirty="0" err="1">
                <a:latin typeface="Arial" panose="020B0604020202020204" pitchFamily="34" charset="0"/>
              </a:rPr>
              <a:t>consumers</a:t>
            </a:r>
            <a:r>
              <a:rPr lang="fr-CH" sz="1800" dirty="0">
                <a:latin typeface="Arial" panose="020B0604020202020204" pitchFamily="34" charset="0"/>
              </a:rPr>
              <a:t>).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i="1" dirty="0">
                <a:latin typeface="Arial" panose="020B0604020202020204" pitchFamily="34" charset="0"/>
              </a:rPr>
              <a:t> A managed object is a logical or physical enterprise component, such as a hard disk drive, network adapter, database system, operating system, process, or service.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i="1" dirty="0">
                <a:latin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</a:rPr>
              <a:t>A provider is an object that monitors one or more managed objects. </a:t>
            </a:r>
            <a:endParaRPr lang="fr-CH" sz="1600" i="1" dirty="0">
              <a:latin typeface="Arial" panose="020B0604020202020204" pitchFamily="34" charset="0"/>
            </a:endParaRPr>
          </a:p>
          <a:p>
            <a:pPr marL="179388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Actuellement essentiellement utilisé pour la gestion des systèmes d’exploitation et du matériel sous-jacent.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CIM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6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7836360" y="2709662"/>
            <a:ext cx="771528" cy="1228725"/>
            <a:chOff x="4905376" y="3019425"/>
            <a:chExt cx="771528" cy="1228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Carré corné 16"/>
            <p:cNvSpPr/>
            <p:nvPr/>
          </p:nvSpPr>
          <p:spPr bwMode="auto">
            <a:xfrm rot="16200000">
              <a:off x="4676777" y="3248024"/>
              <a:ext cx="1228725" cy="771528"/>
            </a:xfrm>
            <a:prstGeom prst="foldedCorner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wordArtVert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005948" y="309125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1100" b="1" dirty="0" err="1">
                  <a:latin typeface="Courier New" pitchFamily="49" charset="0"/>
                  <a:cs typeface="Courier New" pitchFamily="49" charset="0"/>
                </a:rPr>
                <a:t>CIMs</a:t>
              </a:r>
              <a:endParaRPr lang="fr-CH" sz="11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16" y="3159473"/>
            <a:ext cx="640534" cy="68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211667" y="1117600"/>
            <a:ext cx="5183716" cy="423862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Nuage 11"/>
          <p:cNvSpPr/>
          <p:nvPr/>
        </p:nvSpPr>
        <p:spPr bwMode="auto">
          <a:xfrm>
            <a:off x="4655749" y="1636183"/>
            <a:ext cx="2082916" cy="151976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26" name="Picture 2" descr="http://img.lightake.com/image201204/sku_58532_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60072" y="3920065"/>
            <a:ext cx="1436158" cy="1436158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 bwMode="auto">
          <a:xfrm>
            <a:off x="1432984" y="2726265"/>
            <a:ext cx="3090334" cy="15070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kumimoji="0" lang="fr-CH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2800350" y="1667931"/>
            <a:ext cx="2595034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Agent/Provider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CMI 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211667" y="2091264"/>
            <a:ext cx="2442633" cy="11091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Processus </a:t>
            </a:r>
            <a:r>
              <a:rPr kumimoji="0" lang="fr-CH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0" lang="fr-CH" sz="2000" b="0" i="1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6237817" y="1667931"/>
            <a:ext cx="2595034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Gestionnaire/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fr-CH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CMI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fr-CH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kumimoji="0" lang="fr-CH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èche courbée vers la gauche 4"/>
          <p:cNvSpPr/>
          <p:nvPr/>
        </p:nvSpPr>
        <p:spPr bwMode="auto">
          <a:xfrm rot="937071">
            <a:off x="3622036" y="2726265"/>
            <a:ext cx="731520" cy="2345268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Flèche courbée vers le haut 5"/>
          <p:cNvSpPr/>
          <p:nvPr/>
        </p:nvSpPr>
        <p:spPr bwMode="auto">
          <a:xfrm rot="10251411">
            <a:off x="677333" y="1447800"/>
            <a:ext cx="3193119" cy="731520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Double flèche horizontale 6"/>
          <p:cNvSpPr/>
          <p:nvPr/>
        </p:nvSpPr>
        <p:spPr bwMode="auto">
          <a:xfrm>
            <a:off x="5156200" y="2060615"/>
            <a:ext cx="1216152" cy="48463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HTTP/TCP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0979"/>
            <a:ext cx="640534" cy="6808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Ellipse 20"/>
          <p:cNvSpPr/>
          <p:nvPr/>
        </p:nvSpPr>
        <p:spPr bwMode="auto">
          <a:xfrm>
            <a:off x="4892267" y="1733202"/>
            <a:ext cx="455530" cy="35806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kumimoji="0" lang="fr-CH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CIM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 animBg="1"/>
      <p:bldP spid="4" grpId="0" animBg="1"/>
      <p:bldP spid="9" grpId="0" animBg="1"/>
      <p:bldP spid="10" grpId="0" animBg="1"/>
      <p:bldP spid="5" grpId="0" animBg="1"/>
      <p:bldP spid="6" grpId="0" animBg="1"/>
      <p:bldP spid="7" grpId="0" animBg="1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2" y="1264659"/>
            <a:ext cx="7525378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CIM est basé sur 3 niveaux de </a:t>
            </a:r>
            <a:r>
              <a:rPr lang="fr-CH" sz="1800" dirty="0">
                <a:latin typeface="Arial" panose="020B0604020202020204" pitchFamily="34" charset="0"/>
                <a:hlinkClick r:id="rId2"/>
              </a:rPr>
              <a:t>schémas conceptuels</a:t>
            </a:r>
            <a:r>
              <a:rPr lang="fr-CH" sz="1800" dirty="0">
                <a:latin typeface="Arial" panose="020B0604020202020204" pitchFamily="34" charset="0"/>
              </a:rPr>
              <a:t>, définissant des objets présents dans un système d’information.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err="1">
                <a:latin typeface="Arial" panose="020B0604020202020204" pitchFamily="34" charset="0"/>
              </a:rPr>
              <a:t>Core</a:t>
            </a:r>
            <a:r>
              <a:rPr lang="fr-CH" sz="1600" dirty="0">
                <a:latin typeface="Arial" panose="020B0604020202020204" pitchFamily="34" charset="0"/>
              </a:rPr>
              <a:t> </a:t>
            </a:r>
            <a:r>
              <a:rPr lang="fr-CH" sz="1600" dirty="0" err="1">
                <a:latin typeface="Arial" panose="020B0604020202020204" pitchFamily="34" charset="0"/>
              </a:rPr>
              <a:t>schema</a:t>
            </a:r>
            <a:r>
              <a:rPr lang="fr-CH" sz="1600" dirty="0">
                <a:latin typeface="Arial" panose="020B0604020202020204" pitchFamily="34" charset="0"/>
              </a:rPr>
              <a:t>		tous les agents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Common </a:t>
            </a:r>
            <a:r>
              <a:rPr lang="fr-CH" sz="1600" dirty="0" err="1">
                <a:latin typeface="Arial" panose="020B0604020202020204" pitchFamily="34" charset="0"/>
              </a:rPr>
              <a:t>schema</a:t>
            </a:r>
            <a:r>
              <a:rPr lang="fr-CH" sz="1600" dirty="0">
                <a:latin typeface="Arial" panose="020B0604020202020204" pitchFamily="34" charset="0"/>
              </a:rPr>
              <a:t> 	agents d’un même type: application, base de 				données, …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Extension </a:t>
            </a:r>
            <a:r>
              <a:rPr lang="fr-CH" sz="1600" dirty="0" err="1">
                <a:latin typeface="Arial" panose="020B0604020202020204" pitchFamily="34" charset="0"/>
              </a:rPr>
              <a:t>schema</a:t>
            </a:r>
            <a:r>
              <a:rPr lang="fr-CH" sz="1600" dirty="0">
                <a:latin typeface="Arial" panose="020B0604020202020204" pitchFamily="34" charset="0"/>
              </a:rPr>
              <a:t>	propre à un éditeur (</a:t>
            </a:r>
            <a:r>
              <a:rPr lang="fr-CH" sz="1600" i="1" dirty="0" err="1">
                <a:latin typeface="Arial" panose="020B0604020202020204" pitchFamily="34" charset="0"/>
              </a:rPr>
              <a:t>vendor</a:t>
            </a:r>
            <a:r>
              <a:rPr lang="fr-CH" sz="1600" i="1" dirty="0">
                <a:latin typeface="Arial" panose="020B0604020202020204" pitchFamily="34" charset="0"/>
              </a:rPr>
              <a:t> </a:t>
            </a:r>
            <a:r>
              <a:rPr lang="fr-CH" sz="1600" i="1" dirty="0" err="1">
                <a:latin typeface="Arial" panose="020B0604020202020204" pitchFamily="34" charset="0"/>
              </a:rPr>
              <a:t>specific</a:t>
            </a:r>
            <a:r>
              <a:rPr lang="fr-CH" sz="1600" dirty="0">
                <a:latin typeface="Arial" panose="020B0604020202020204" pitchFamily="34" charset="0"/>
              </a:rPr>
              <a:t>)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format MOF (</a:t>
            </a:r>
            <a:r>
              <a:rPr lang="fr-CH" sz="1800" i="1" dirty="0" err="1">
                <a:latin typeface="Arial" panose="020B0604020202020204" pitchFamily="34" charset="0"/>
              </a:rPr>
              <a:t>Managed</a:t>
            </a:r>
            <a:r>
              <a:rPr lang="fr-CH" sz="1800" i="1" dirty="0">
                <a:latin typeface="Arial" panose="020B0604020202020204" pitchFamily="34" charset="0"/>
              </a:rPr>
              <a:t> Object File</a:t>
            </a:r>
            <a:r>
              <a:rPr lang="fr-CH" sz="1800" dirty="0">
                <a:latin typeface="Arial" panose="020B0604020202020204" pitchFamily="34" charset="0"/>
              </a:rPr>
              <a:t>), de type UML, permet de formaliser/décrire les schémas CIM.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Des relations/équivalences entre CIM et SNMP peuvent être établies.</a:t>
            </a:r>
          </a:p>
          <a:p>
            <a:pPr marL="0" lvl="1"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CIM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9" y="876300"/>
            <a:ext cx="7368369" cy="582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CIM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4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5283" y="4347713"/>
            <a:ext cx="6918385" cy="2311879"/>
          </a:xfrm>
          <a:prstGeom prst="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Fourni par Windows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5214" y="1264659"/>
            <a:ext cx="752537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WMI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i="1" dirty="0">
                <a:latin typeface="Arial" panose="020B0604020202020204" pitchFamily="34" charset="0"/>
              </a:rPr>
              <a:t>Windows Management Instrumentation</a:t>
            </a:r>
            <a:r>
              <a:rPr lang="fr-CH" sz="1800" dirty="0">
                <a:latin typeface="Arial" panose="020B0604020202020204" pitchFamily="34" charset="0"/>
              </a:rPr>
              <a:t>) est l’implémentation Microsoft du modèle CIM.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>
                <a:latin typeface="Arial" panose="020B0604020202020204" pitchFamily="34" charset="0"/>
              </a:rPr>
              <a:t>Implémenté via une extension au schéma CIM: le schéma Win32</a:t>
            </a:r>
            <a:endParaRPr lang="fr-FR" sz="16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Relationship between WMI infrastructure, WMI providers, and managed object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30" y="2601355"/>
            <a:ext cx="4753179" cy="39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25283" y="4347713"/>
            <a:ext cx="6918385" cy="616173"/>
          </a:xfrm>
          <a:prstGeom prst="rect">
            <a:avLst/>
          </a:prstGeom>
          <a:solidFill>
            <a:srgbClr val="00CCFF">
              <a:alpha val="1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 WMI</a:t>
            </a:r>
          </a:p>
        </p:txBody>
      </p:sp>
    </p:spTree>
    <p:extLst>
      <p:ext uri="{BB962C8B-B14F-4D97-AF65-F5344CB8AC3E}">
        <p14:creationId xmlns:p14="http://schemas.microsoft.com/office/powerpoint/2010/main" val="17305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4659"/>
            <a:ext cx="752537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L’agent WMI est implémenté via le service </a:t>
            </a:r>
            <a:r>
              <a:rPr lang="fr-CH" sz="1800" i="1" dirty="0">
                <a:latin typeface="Arial" panose="020B0604020202020204" pitchFamily="34" charset="0"/>
              </a:rPr>
              <a:t>Windows Management Instrumentation (Infrastructure de Gestion Windows)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net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winmgmt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permet de démarrer le service WMI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winmgmt.exe</a:t>
            </a:r>
            <a:r>
              <a:rPr lang="fr-CH" sz="1800" dirty="0">
                <a:latin typeface="Arial" panose="020B0604020202020204" pitchFamily="34" charset="0"/>
              </a:rPr>
              <a:t> permet de gérer le service WMI (idem via «gestion ordinateur / contrôle WMI»)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Les données WMI peuvent être manipulées via un langage de type SQL (WQL - </a:t>
            </a:r>
            <a:r>
              <a:rPr lang="fr-CH" sz="1800" i="1" dirty="0">
                <a:latin typeface="Arial" panose="020B0604020202020204" pitchFamily="34" charset="0"/>
              </a:rPr>
              <a:t>WMI </a:t>
            </a:r>
            <a:r>
              <a:rPr lang="fr-CH" sz="1800" i="1" dirty="0" err="1">
                <a:latin typeface="Arial" panose="020B0604020202020204" pitchFamily="34" charset="0"/>
              </a:rPr>
              <a:t>Query</a:t>
            </a:r>
            <a:r>
              <a:rPr lang="fr-CH" sz="1800" i="1" dirty="0">
                <a:latin typeface="Arial" panose="020B0604020202020204" pitchFamily="34" charset="0"/>
              </a:rPr>
              <a:t> </a:t>
            </a:r>
            <a:r>
              <a:rPr lang="fr-CH" sz="1800" i="1" dirty="0" err="1">
                <a:latin typeface="Arial" panose="020B0604020202020204" pitchFamily="34" charset="0"/>
              </a:rPr>
              <a:t>Language</a:t>
            </a:r>
            <a:r>
              <a:rPr lang="fr-CH" sz="1800" dirty="0">
                <a:latin typeface="Arial" panose="020B0604020202020204" pitchFamily="34" charset="0"/>
              </a:rPr>
              <a:t>)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Localisation par défaut: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%WINDIR%\System32\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Wbem</a:t>
            </a:r>
            <a:endParaRPr lang="fr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service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88</a:t>
            </a:fld>
            <a:endParaRPr lang="fr-CH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" y="1386886"/>
            <a:ext cx="6294245" cy="31546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247" y="1133134"/>
            <a:ext cx="4634646" cy="544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17" y="3395942"/>
            <a:ext cx="474133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service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1" y="1264659"/>
            <a:ext cx="7525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commande/console 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wmic.exe</a:t>
            </a:r>
            <a:r>
              <a:rPr lang="fr-CH" sz="1800" dirty="0">
                <a:latin typeface="Arial" panose="020B0604020202020204" pitchFamily="34" charset="0"/>
              </a:rPr>
              <a:t> permet d’accéder aux ressources WMI en mode commande.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89</a:t>
            </a:fld>
            <a:endParaRPr lang="fr-CH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330" t="-154" r="330" b="43663"/>
          <a:stretch/>
        </p:blipFill>
        <p:spPr>
          <a:xfrm>
            <a:off x="394831" y="2166617"/>
            <a:ext cx="6448425" cy="39332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2524753" y="2663984"/>
            <a:ext cx="6448425" cy="388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3667" y="1265767"/>
            <a:ext cx="73660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complexité des réseaux nécessite une gestion en temps réel des trafics et des événements.</a:t>
            </a:r>
          </a:p>
          <a:p>
            <a:pPr marL="177800" indent="-1778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Une gestion </a:t>
            </a:r>
            <a:r>
              <a:rPr lang="fr-CH" sz="1800" dirty="0">
                <a:solidFill>
                  <a:srgbClr val="3333FF"/>
                </a:solidFill>
                <a:latin typeface="Arial" charset="0"/>
                <a:cs typeface="Arial" charset="0"/>
              </a:rPr>
              <a:t>proactive</a:t>
            </a:r>
            <a:r>
              <a:rPr lang="fr-CH" sz="18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assure une meilleures </a:t>
            </a:r>
            <a:r>
              <a:rPr lang="fr-CH" sz="1800" dirty="0" smtClean="0">
                <a:latin typeface="Arial" panose="020B0604020202020204" pitchFamily="34" charset="0"/>
              </a:rPr>
              <a:t>réactivité:</a:t>
            </a:r>
            <a:endParaRPr lang="fr-CH" sz="1800" dirty="0">
              <a:latin typeface="Arial" panose="020B0604020202020204" pitchFamily="34" charset="0"/>
            </a:endParaRP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Prévention </a:t>
            </a:r>
            <a:r>
              <a:rPr lang="fr-CH" sz="1800" dirty="0">
                <a:latin typeface="Arial" panose="020B0604020202020204" pitchFamily="34" charset="0"/>
              </a:rPr>
              <a:t>des problèmes en analysant les données atypiques (hausse de trafic, de température, d’espace disque occupé) et les alarmes (pannes, survenance d’un événement prédéfinis). </a:t>
            </a:r>
            <a:endParaRPr lang="fr-CH" sz="1800" dirty="0" smtClean="0">
              <a:latin typeface="Arial" panose="020B0604020202020204" pitchFamily="34" charset="0"/>
            </a:endParaRPr>
          </a:p>
          <a:p>
            <a:pPr marL="896938" lvl="1" indent="-176213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600" dirty="0" smtClean="0">
                <a:latin typeface="Arial" panose="020B0604020202020204" pitchFamily="34" charset="0"/>
              </a:rPr>
              <a:t>Détection d’intrusions (</a:t>
            </a:r>
            <a:r>
              <a:rPr lang="fr-CH" sz="1600" i="1" dirty="0" smtClean="0">
                <a:latin typeface="Arial" panose="020B0604020202020204" pitchFamily="34" charset="0"/>
              </a:rPr>
              <a:t>IDS </a:t>
            </a:r>
            <a:r>
              <a:rPr lang="fr-CH" sz="1600" dirty="0" smtClean="0">
                <a:latin typeface="Arial" panose="020B0604020202020204" pitchFamily="34" charset="0"/>
              </a:rPr>
              <a:t>- </a:t>
            </a:r>
            <a:r>
              <a:rPr lang="fr-CH" sz="1600" i="1" dirty="0" smtClean="0">
                <a:latin typeface="Arial" panose="020B0604020202020204" pitchFamily="34" charset="0"/>
              </a:rPr>
              <a:t>Intrusion </a:t>
            </a:r>
            <a:r>
              <a:rPr lang="fr-CH" sz="1600" i="1" dirty="0" err="1" smtClean="0">
                <a:latin typeface="Arial" panose="020B0604020202020204" pitchFamily="34" charset="0"/>
              </a:rPr>
              <a:t>Detection</a:t>
            </a:r>
            <a:r>
              <a:rPr lang="fr-CH" sz="1600" i="1" dirty="0" smtClean="0">
                <a:latin typeface="Arial" panose="020B0604020202020204" pitchFamily="34" charset="0"/>
              </a:rPr>
              <a:t> System</a:t>
            </a:r>
            <a:r>
              <a:rPr lang="fr-CH" sz="1600" dirty="0" smtClean="0">
                <a:latin typeface="Arial" panose="020B0604020202020204" pitchFamily="34" charset="0"/>
              </a:rPr>
              <a:t>) ?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Résolution plus rapide des erreurs et des pannes</a:t>
            </a:r>
          </a:p>
          <a:p>
            <a:pPr marL="541338" lvl="1" indent="-18573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smtClean="0">
                <a:latin typeface="Arial" panose="020B0604020202020204" pitchFamily="34" charset="0"/>
              </a:rPr>
              <a:t>→ Gain attendu au niveau des coûts (TCO)</a:t>
            </a: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Introduction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2" y="1264660"/>
            <a:ext cx="7525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Le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powershell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Get-WmiObject</a:t>
            </a: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Get-CimInstance</a:t>
            </a:r>
            <a:r>
              <a:rPr lang="fr-CH" sz="1800" dirty="0">
                <a:latin typeface="Arial" panose="020B0604020202020204" pitchFamily="34" charset="0"/>
              </a:rPr>
              <a:t>) permet d’accéder et de manipuler les ressources WMI.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80" y="2486937"/>
            <a:ext cx="6553382" cy="2176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82" y="1264660"/>
            <a:ext cx="752537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wbemtest</a:t>
            </a:r>
            <a:r>
              <a:rPr lang="fr-CH" sz="1800" dirty="0">
                <a:latin typeface="Arial" panose="020B0604020202020204" pitchFamily="34" charset="0"/>
              </a:rPr>
              <a:t> permet de tester l’infrastructure WMI</a:t>
            </a:r>
          </a:p>
          <a:p>
            <a:pPr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80" y="1825985"/>
            <a:ext cx="5857875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0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92</a:t>
            </a:fld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44" y="2180203"/>
            <a:ext cx="4115101" cy="2784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96" y="3861061"/>
            <a:ext cx="3296760" cy="2207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77782" y="1264660"/>
            <a:ext cx="7525378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La commande </a:t>
            </a:r>
            <a:r>
              <a:rPr lang="fr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wbemtest</a:t>
            </a:r>
            <a:r>
              <a:rPr lang="fr-CH" sz="1800" dirty="0">
                <a:latin typeface="Arial" panose="020B0604020202020204" pitchFamily="34" charset="0"/>
              </a:rPr>
              <a:t> permet de tester l’infrastructure WMI (via une requête WQL, par exemple)</a:t>
            </a:r>
          </a:p>
          <a:p>
            <a:pPr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93</a:t>
            </a:fld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789642"/>
            <a:ext cx="8020050" cy="253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77782" y="1264660"/>
            <a:ext cx="752537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Requêtes WQL </a:t>
            </a:r>
          </a:p>
          <a:p>
            <a:pPr>
              <a:spcBef>
                <a:spcPct val="50000"/>
              </a:spcBef>
              <a:buClr>
                <a:schemeClr val="accent2"/>
              </a:buClr>
            </a:pPr>
            <a:endParaRPr lang="fr-FR" sz="1800" dirty="0"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" y="3758993"/>
            <a:ext cx="9019697" cy="247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7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977779" y="1263518"/>
            <a:ext cx="7699496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Microsoft fournit un browser WMI: </a:t>
            </a:r>
            <a:r>
              <a:rPr lang="fr-CH" sz="1800" i="1" dirty="0">
                <a:latin typeface="Arial" panose="020B0604020202020204" pitchFamily="34" charset="0"/>
              </a:rPr>
              <a:t>WMI Administrative Tools (obsolète ?)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 smtClean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sz="1800" i="1" dirty="0">
              <a:latin typeface="Arial" panose="020B0604020202020204" pitchFamily="34" charset="0"/>
            </a:endParaRP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msinfo32.exe </a:t>
            </a:r>
            <a:r>
              <a:rPr lang="fr-CH" sz="1800" dirty="0">
                <a:latin typeface="Arial" panose="020B0604020202020204" pitchFamily="34" charset="0"/>
              </a:rPr>
              <a:t>utilise partiellement WMI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Différents outils graphiques…</a:t>
            </a:r>
            <a:endParaRPr lang="fr-FR" sz="1800" dirty="0">
              <a:latin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31" y="1821040"/>
            <a:ext cx="4990036" cy="3410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outils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5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uiExpand="1" build="p" bldLvl="2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95</a:t>
            </a:fld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973667" y="949236"/>
            <a:ext cx="7526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400" dirty="0">
                <a:latin typeface="Arial" panose="020B0604020202020204" pitchFamily="34" charset="0"/>
                <a:cs typeface="Arial" panose="020B0604020202020204" pitchFamily="34" charset="0"/>
              </a:rPr>
              <a:t>https://msdn.microsoft.com/en-us/library/windows/desktop/bg126473(v=vs.85).aspx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providers </a:t>
            </a:r>
            <a:r>
              <a:rPr lang="fr-CH" altLang="fr-FR" sz="1800" dirty="0">
                <a:solidFill>
                  <a:schemeClr val="bg1"/>
                </a:solidFill>
                <a:latin typeface="Arial" charset="0"/>
                <a:cs typeface="Arial" charset="0"/>
              </a:rPr>
              <a:t>WMI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455980"/>
            <a:ext cx="7934325" cy="522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1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7782" y="1264659"/>
            <a:ext cx="76108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WBEM</a:t>
            </a:r>
            <a:r>
              <a:rPr lang="fr-CH" sz="1800" dirty="0">
                <a:latin typeface="Arial" panose="020B0604020202020204" pitchFamily="34" charset="0"/>
              </a:rPr>
              <a:t> (</a:t>
            </a:r>
            <a:r>
              <a:rPr lang="fr-CH" sz="1800" i="1" dirty="0">
                <a:latin typeface="Arial" panose="020B0604020202020204" pitchFamily="34" charset="0"/>
              </a:rPr>
              <a:t>Web-</a:t>
            </a:r>
            <a:r>
              <a:rPr lang="fr-CH" sz="1800" i="1" dirty="0" err="1">
                <a:latin typeface="Arial" panose="020B0604020202020204" pitchFamily="34" charset="0"/>
              </a:rPr>
              <a:t>Based</a:t>
            </a:r>
            <a:r>
              <a:rPr lang="fr-CH" sz="1800" i="1" dirty="0">
                <a:latin typeface="Arial" panose="020B0604020202020204" pitchFamily="34" charset="0"/>
              </a:rPr>
              <a:t> Enterprise Management</a:t>
            </a:r>
            <a:r>
              <a:rPr lang="fr-CH" sz="1800" dirty="0">
                <a:latin typeface="Arial" panose="020B0604020202020204" pitchFamily="34" charset="0"/>
              </a:rPr>
              <a:t>) utilise le protocole HTTP (TCP/IP) pour assurer la transmission d’informations, issues du modèle CIM, entre nœuds du réseau.</a:t>
            </a:r>
            <a:endParaRPr lang="fr-FR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 smtClean="0">
                <a:latin typeface="Arial" charset="0"/>
                <a:cs typeface="Arial" charset="0"/>
              </a:rPr>
              <a:t>CIM  </a:t>
            </a:r>
            <a:r>
              <a:rPr lang="fr-CH" altLang="fr-FR" sz="18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WBEM</a:t>
            </a:r>
            <a:endParaRPr lang="fr-FR" altLang="fr-FR" sz="1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4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86249" y="1281593"/>
            <a:ext cx="761085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solidFill>
                  <a:schemeClr val="accent2"/>
                </a:solidFill>
                <a:latin typeface="Arial" panose="020B0604020202020204" pitchFamily="34" charset="0"/>
              </a:rPr>
              <a:t>Netflow</a:t>
            </a:r>
            <a:r>
              <a:rPr lang="fr-CH" sz="18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fr-CH" sz="1800" dirty="0">
                <a:latin typeface="Arial" panose="020B0604020202020204" pitchFamily="34" charset="0"/>
              </a:rPr>
              <a:t>(développé par Cisco) est une technologie permettant d’exporter depuis un routeur des informations statistiques sur les flux IP traités par un interface.</a:t>
            </a:r>
          </a:p>
          <a:p>
            <a:pPr marL="538163" lvl="1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Version actuelle: version 9</a:t>
            </a:r>
          </a:p>
          <a:p>
            <a:pPr marL="538163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Netflow</a:t>
            </a:r>
            <a:r>
              <a:rPr lang="fr-CH" sz="1800" dirty="0">
                <a:latin typeface="Arial" panose="020B0604020202020204" pitchFamily="34" charset="0"/>
              </a:rPr>
              <a:t> génère des messages UDP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Netflow</a:t>
            </a:r>
            <a:r>
              <a:rPr lang="fr-CH" sz="1800" dirty="0">
                <a:latin typeface="Arial" panose="020B0604020202020204" pitchFamily="34" charset="0"/>
              </a:rPr>
              <a:t> exploite les informations disponibles dans les caches des technologies de «route </a:t>
            </a:r>
            <a:r>
              <a:rPr lang="fr-CH" sz="1800" dirty="0" err="1">
                <a:latin typeface="Arial" panose="020B0604020202020204" pitchFamily="34" charset="0"/>
              </a:rPr>
              <a:t>switching</a:t>
            </a:r>
            <a:r>
              <a:rPr lang="fr-CH" sz="1800" dirty="0">
                <a:latin typeface="Arial" panose="020B0604020202020204" pitchFamily="34" charset="0"/>
              </a:rPr>
              <a:t>» embarquées dans les routeurs Cisco (</a:t>
            </a:r>
            <a:r>
              <a:rPr lang="fr-CH" sz="1800" dirty="0" err="1">
                <a:latin typeface="Arial" panose="020B0604020202020204" pitchFamily="34" charset="0"/>
              </a:rPr>
              <a:t>Fast</a:t>
            </a:r>
            <a:r>
              <a:rPr lang="fr-CH" sz="1800" dirty="0">
                <a:latin typeface="Arial" panose="020B0604020202020204" pitchFamily="34" charset="0"/>
              </a:rPr>
              <a:t> </a:t>
            </a:r>
            <a:r>
              <a:rPr lang="fr-CH" sz="1800" dirty="0" err="1">
                <a:latin typeface="Arial" panose="020B0604020202020204" pitchFamily="34" charset="0"/>
              </a:rPr>
              <a:t>switching</a:t>
            </a:r>
            <a:r>
              <a:rPr lang="fr-CH" sz="1800" dirty="0">
                <a:latin typeface="Arial" panose="020B0604020202020204" pitchFamily="34" charset="0"/>
              </a:rPr>
              <a:t>, CEF </a:t>
            </a:r>
            <a:r>
              <a:rPr lang="fr-CH" sz="1800" dirty="0" err="1">
                <a:latin typeface="Arial" panose="020B0604020202020204" pitchFamily="34" charset="0"/>
              </a:rPr>
              <a:t>switching</a:t>
            </a:r>
            <a:r>
              <a:rPr lang="fr-CH" sz="1800" dirty="0">
                <a:latin typeface="Arial" panose="020B0604020202020204" pitchFamily="34" charset="0"/>
              </a:rPr>
              <a:t>, …)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Version standardisée: </a:t>
            </a:r>
            <a:r>
              <a:rPr lang="fr-CH" sz="1800" i="1" dirty="0">
                <a:latin typeface="Arial" panose="020B0604020202020204" pitchFamily="34" charset="0"/>
              </a:rPr>
              <a:t>Internet Protocol Flow Information Export </a:t>
            </a:r>
            <a:r>
              <a:rPr lang="fr-CH" sz="1800" dirty="0">
                <a:latin typeface="Arial" panose="020B0604020202020204" pitchFamily="34" charset="0"/>
              </a:rPr>
              <a:t>(IPFIX), RFC 7011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Cisco </a:t>
            </a:r>
            <a:r>
              <a:rPr lang="fr-CH" altLang="fr-FR" sz="1800" dirty="0" err="1">
                <a:latin typeface="Arial" charset="0"/>
                <a:cs typeface="Arial" charset="0"/>
              </a:rPr>
              <a:t>Netflow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7782" y="1264659"/>
            <a:ext cx="7610856" cy="290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 err="1">
                <a:latin typeface="Arial" panose="020B0604020202020204" pitchFamily="34" charset="0"/>
              </a:rPr>
              <a:t>Netflow</a:t>
            </a:r>
            <a:r>
              <a:rPr lang="fr-CH" sz="1800" dirty="0">
                <a:latin typeface="Arial" panose="020B0604020202020204" pitchFamily="34" charset="0"/>
              </a:rPr>
              <a:t> nécessite un collecteur de flux et d’outils d’analyse pour créer des statistiques sur les flux relevés.</a:t>
            </a:r>
          </a:p>
          <a:p>
            <a:pPr marL="179388" indent="-179388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sz="1800" dirty="0">
                <a:latin typeface="Arial" panose="020B0604020202020204" pitchFamily="34" charset="0"/>
              </a:rPr>
              <a:t>Pour chaque flux, </a:t>
            </a:r>
            <a:r>
              <a:rPr lang="fr-CH" sz="1800" dirty="0" err="1">
                <a:latin typeface="Arial" panose="020B0604020202020204" pitchFamily="34" charset="0"/>
              </a:rPr>
              <a:t>Netflow</a:t>
            </a:r>
            <a:r>
              <a:rPr lang="fr-CH" sz="1800" dirty="0">
                <a:latin typeface="Arial" panose="020B0604020202020204" pitchFamily="34" charset="0"/>
              </a:rPr>
              <a:t> collecte: 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sz="1600" dirty="0">
                <a:latin typeface="Arial" panose="020B0604020202020204" pitchFamily="34" charset="0"/>
              </a:rPr>
              <a:t>IP source address, IP destination address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sz="1600" dirty="0">
                <a:latin typeface="Arial" panose="020B0604020202020204" pitchFamily="34" charset="0"/>
              </a:rPr>
              <a:t>Source port, Destination port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sz="1600" dirty="0">
                <a:latin typeface="Arial" panose="020B0604020202020204" pitchFamily="34" charset="0"/>
              </a:rPr>
              <a:t>Layer 3 protocol type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sz="1600" dirty="0">
                <a:latin typeface="Arial" panose="020B0604020202020204" pitchFamily="34" charset="0"/>
              </a:rPr>
              <a:t>Class of Service</a:t>
            </a:r>
          </a:p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sz="1600" dirty="0">
                <a:latin typeface="Arial" panose="020B0604020202020204" pitchFamily="34" charset="0"/>
              </a:rPr>
              <a:t>Router or switch interface</a:t>
            </a:r>
            <a:endParaRPr lang="fr-CH" sz="1600" dirty="0"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Cisco </a:t>
            </a:r>
            <a:r>
              <a:rPr lang="fr-CH" altLang="fr-FR" sz="1800" dirty="0" err="1">
                <a:latin typeface="Arial" charset="0"/>
                <a:cs typeface="Arial" charset="0"/>
              </a:rPr>
              <a:t>Netflow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CH"/>
              <a:t>Alain Bron ES-ETML</a:t>
            </a:r>
            <a:endParaRPr lang="fr-CH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1A77C1-9A55-4CF6-9C5C-CB158B398403}" type="slidenum">
              <a:rPr lang="fr-CH" smtClean="0"/>
              <a:pPr/>
              <a:t>99</a:t>
            </a:fld>
            <a:endParaRPr lang="fr-CH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27" y="1504058"/>
            <a:ext cx="6927792" cy="3896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0113" y="380937"/>
            <a:ext cx="7765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CH" altLang="fr-FR" sz="1800" dirty="0">
                <a:latin typeface="Arial" charset="0"/>
                <a:cs typeface="Arial" charset="0"/>
              </a:rPr>
              <a:t>Cisco </a:t>
            </a:r>
            <a:r>
              <a:rPr lang="fr-CH" altLang="fr-FR" sz="1800" dirty="0" err="1">
                <a:latin typeface="Arial" charset="0"/>
                <a:cs typeface="Arial" charset="0"/>
              </a:rPr>
              <a:t>Netflow</a:t>
            </a:r>
            <a:endParaRPr lang="fr-FR" altLang="fr-FR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ain Br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62699"/>
      </a:hlink>
      <a:folHlink>
        <a:srgbClr val="C00000"/>
      </a:folHlink>
    </a:clrScheme>
    <a:fontScheme name="Alain Br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lain Br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in Br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in Br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in Br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in Br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in Br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in Br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AlainBron</Template>
  <TotalTime>5512</TotalTime>
  <Words>5181</Words>
  <Application>Microsoft Office PowerPoint</Application>
  <PresentationFormat>Affichage à l'écran (4:3)</PresentationFormat>
  <Paragraphs>1078</Paragraphs>
  <Slides>119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119</vt:i4>
      </vt:variant>
    </vt:vector>
  </HeadingPairs>
  <TitlesOfParts>
    <vt:vector size="127" baseType="lpstr">
      <vt:lpstr>Arial</vt:lpstr>
      <vt:lpstr>Courier New</vt:lpstr>
      <vt:lpstr>Ravie</vt:lpstr>
      <vt:lpstr>Segoe Marker</vt:lpstr>
      <vt:lpstr>Times New Roman</vt:lpstr>
      <vt:lpstr>Wingdings</vt:lpstr>
      <vt:lpstr>Alain Bron</vt:lpstr>
      <vt:lpstr>Visio</vt:lpstr>
      <vt:lpstr>SURS STE217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HEGESVIG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zfpabo</dc:creator>
  <cp:lastModifiedBy>alain</cp:lastModifiedBy>
  <cp:revision>338</cp:revision>
  <cp:lastPrinted>2016-11-16T09:00:30Z</cp:lastPrinted>
  <dcterms:created xsi:type="dcterms:W3CDTF">2007-05-11T14:33:52Z</dcterms:created>
  <dcterms:modified xsi:type="dcterms:W3CDTF">2019-09-17T16:29:34Z</dcterms:modified>
</cp:coreProperties>
</file>